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3AD77-213D-44AF-98C7-B2FF21235209}" type="datetimeFigureOut">
              <a:rPr lang="hu-HU" smtClean="0"/>
              <a:pPr/>
              <a:t>2014.03.18.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ED044-B193-4122-9DC6-D7CB16AD91B7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3AD77-213D-44AF-98C7-B2FF21235209}" type="datetimeFigureOut">
              <a:rPr lang="hu-HU" smtClean="0"/>
              <a:pPr/>
              <a:t>2014.03.18.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ED044-B193-4122-9DC6-D7CB16AD91B7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3AD77-213D-44AF-98C7-B2FF21235209}" type="datetimeFigureOut">
              <a:rPr lang="hu-HU" smtClean="0"/>
              <a:pPr/>
              <a:t>2014.03.18.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ED044-B193-4122-9DC6-D7CB16AD91B7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3AD77-213D-44AF-98C7-B2FF21235209}" type="datetimeFigureOut">
              <a:rPr lang="hu-HU" smtClean="0"/>
              <a:pPr/>
              <a:t>2014.03.18.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ED044-B193-4122-9DC6-D7CB16AD91B7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3AD77-213D-44AF-98C7-B2FF21235209}" type="datetimeFigureOut">
              <a:rPr lang="hu-HU" smtClean="0"/>
              <a:pPr/>
              <a:t>2014.03.18.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ED044-B193-4122-9DC6-D7CB16AD91B7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3AD77-213D-44AF-98C7-B2FF21235209}" type="datetimeFigureOut">
              <a:rPr lang="hu-HU" smtClean="0"/>
              <a:pPr/>
              <a:t>2014.03.18.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ED044-B193-4122-9DC6-D7CB16AD91B7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3AD77-213D-44AF-98C7-B2FF21235209}" type="datetimeFigureOut">
              <a:rPr lang="hu-HU" smtClean="0"/>
              <a:pPr/>
              <a:t>2014.03.18.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ED044-B193-4122-9DC6-D7CB16AD91B7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3AD77-213D-44AF-98C7-B2FF21235209}" type="datetimeFigureOut">
              <a:rPr lang="hu-HU" smtClean="0"/>
              <a:pPr/>
              <a:t>2014.03.18.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ED044-B193-4122-9DC6-D7CB16AD91B7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3AD77-213D-44AF-98C7-B2FF21235209}" type="datetimeFigureOut">
              <a:rPr lang="hu-HU" smtClean="0"/>
              <a:pPr/>
              <a:t>2014.03.18.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ED044-B193-4122-9DC6-D7CB16AD91B7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3AD77-213D-44AF-98C7-B2FF21235209}" type="datetimeFigureOut">
              <a:rPr lang="hu-HU" smtClean="0"/>
              <a:pPr/>
              <a:t>2014.03.18.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ED044-B193-4122-9DC6-D7CB16AD91B7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3AD77-213D-44AF-98C7-B2FF21235209}" type="datetimeFigureOut">
              <a:rPr lang="hu-HU" smtClean="0"/>
              <a:pPr/>
              <a:t>2014.03.18.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ED044-B193-4122-9DC6-D7CB16AD91B7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A3AD77-213D-44AF-98C7-B2FF21235209}" type="datetimeFigureOut">
              <a:rPr lang="hu-HU" smtClean="0"/>
              <a:pPr/>
              <a:t>2014.03.18.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8ED044-B193-4122-9DC6-D7CB16AD91B7}" type="slidenum">
              <a:rPr lang="hu-HU" smtClean="0"/>
              <a:pPr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Cím 1"/>
          <p:cNvSpPr>
            <a:spLocks noGrp="1"/>
          </p:cNvSpPr>
          <p:nvPr>
            <p:ph type="ctrTitle"/>
          </p:nvPr>
        </p:nvSpPr>
        <p:spPr>
          <a:xfrm>
            <a:off x="0" y="1412875"/>
            <a:ext cx="9144000" cy="1470025"/>
          </a:xfrm>
        </p:spPr>
        <p:txBody>
          <a:bodyPr/>
          <a:lstStyle/>
          <a:p>
            <a:r>
              <a:rPr lang="en-GB" sz="2000" b="1" dirty="0" smtClean="0">
                <a:latin typeface="Cambria" pitchFamily="18" charset="0"/>
              </a:rPr>
              <a:t>Incumbency effects and the personal vote under mixed-member electoral rules. The case of Hungary</a:t>
            </a:r>
            <a:endParaRPr lang="en-US" sz="2000" b="1" dirty="0" smtClean="0">
              <a:latin typeface="Cambria" pitchFamily="18" charset="0"/>
            </a:endParaRPr>
          </a:p>
        </p:txBody>
      </p:sp>
      <p:sp>
        <p:nvSpPr>
          <p:cNvPr id="2051" name="Alcím 2"/>
          <p:cNvSpPr>
            <a:spLocks noGrp="1"/>
          </p:cNvSpPr>
          <p:nvPr>
            <p:ph type="subTitle" idx="1"/>
          </p:nvPr>
        </p:nvSpPr>
        <p:spPr>
          <a:xfrm>
            <a:off x="827088" y="3213100"/>
            <a:ext cx="7273925" cy="3096220"/>
          </a:xfrm>
        </p:spPr>
        <p:txBody>
          <a:bodyPr>
            <a:normAutofit lnSpcReduction="10000"/>
          </a:bodyPr>
          <a:lstStyle/>
          <a:p>
            <a:pPr algn="r" eaLnBrk="1" hangingPunct="1"/>
            <a:endParaRPr lang="hu-HU" sz="1800" dirty="0" smtClean="0">
              <a:solidFill>
                <a:schemeClr val="tx1"/>
              </a:solidFill>
              <a:latin typeface="Cambria" pitchFamily="18" charset="0"/>
            </a:endParaRPr>
          </a:p>
          <a:p>
            <a:pPr eaLnBrk="1" hangingPunct="1"/>
            <a:r>
              <a:rPr lang="en-US" sz="1800" dirty="0" err="1" smtClean="0">
                <a:solidFill>
                  <a:schemeClr val="tx1"/>
                </a:solidFill>
                <a:latin typeface="Cambria" pitchFamily="18" charset="0"/>
              </a:rPr>
              <a:t>Zsófia</a:t>
            </a:r>
            <a:r>
              <a:rPr lang="en-US" sz="1800" dirty="0" smtClean="0">
                <a:solidFill>
                  <a:schemeClr val="tx1"/>
                </a:solidFill>
                <a:latin typeface="Cambria" pitchFamily="18" charset="0"/>
              </a:rPr>
              <a:t> </a:t>
            </a:r>
            <a:r>
              <a:rPr lang="en-US" sz="1800" dirty="0" smtClean="0">
                <a:solidFill>
                  <a:schemeClr val="tx1"/>
                </a:solidFill>
                <a:latin typeface="Cambria" pitchFamily="18" charset="0"/>
              </a:rPr>
              <a:t>Papp</a:t>
            </a:r>
            <a:endParaRPr lang="hu-HU" sz="1800" dirty="0" smtClean="0">
              <a:solidFill>
                <a:schemeClr val="tx1"/>
              </a:solidFill>
              <a:latin typeface="Cambria" pitchFamily="18" charset="0"/>
            </a:endParaRPr>
          </a:p>
          <a:p>
            <a:pPr eaLnBrk="1" hangingPunct="1"/>
            <a:endParaRPr lang="en-US" sz="1800" dirty="0" smtClean="0">
              <a:solidFill>
                <a:schemeClr val="tx1"/>
              </a:solidFill>
              <a:latin typeface="Cambria" pitchFamily="18" charset="0"/>
            </a:endParaRPr>
          </a:p>
          <a:p>
            <a:pPr eaLnBrk="1" hangingPunct="1"/>
            <a:r>
              <a:rPr lang="en-US" sz="1800" dirty="0" smtClean="0">
                <a:solidFill>
                  <a:schemeClr val="tx1"/>
                </a:solidFill>
                <a:latin typeface="Cambria" pitchFamily="18" charset="0"/>
              </a:rPr>
              <a:t>Centre for Social Sciences</a:t>
            </a:r>
          </a:p>
          <a:p>
            <a:pPr eaLnBrk="1" hangingPunct="1"/>
            <a:r>
              <a:rPr lang="en-US" sz="1800" dirty="0" smtClean="0">
                <a:solidFill>
                  <a:schemeClr val="tx1"/>
                </a:solidFill>
                <a:latin typeface="Cambria" pitchFamily="18" charset="0"/>
              </a:rPr>
              <a:t>Hungarian Academy of Sciences</a:t>
            </a:r>
          </a:p>
          <a:p>
            <a:pPr algn="r" eaLnBrk="1" hangingPunct="1"/>
            <a:endParaRPr lang="en-US" sz="1800" dirty="0" smtClean="0">
              <a:solidFill>
                <a:schemeClr val="tx1"/>
              </a:solidFill>
              <a:latin typeface="Cambria" pitchFamily="18" charset="0"/>
            </a:endParaRPr>
          </a:p>
          <a:p>
            <a:pPr algn="r" eaLnBrk="1" hangingPunct="1"/>
            <a:endParaRPr lang="en-US" sz="1800" dirty="0" smtClean="0">
              <a:solidFill>
                <a:schemeClr val="tx1"/>
              </a:solidFill>
              <a:latin typeface="Cambria" pitchFamily="18" charset="0"/>
            </a:endParaRPr>
          </a:p>
          <a:p>
            <a:pPr eaLnBrk="1" hangingPunct="1"/>
            <a:r>
              <a:rPr lang="en-US" sz="1400" dirty="0" smtClean="0">
                <a:solidFill>
                  <a:schemeClr val="tx1"/>
                </a:solidFill>
                <a:latin typeface="Cambria" pitchFamily="18" charset="0"/>
              </a:rPr>
              <a:t>Winners and Losers in the Elections of Eastern Europe</a:t>
            </a:r>
          </a:p>
          <a:p>
            <a:pPr eaLnBrk="1" hangingPunct="1"/>
            <a:r>
              <a:rPr lang="en-US" sz="1400" dirty="0" smtClean="0">
                <a:solidFill>
                  <a:schemeClr val="tx1"/>
                </a:solidFill>
                <a:latin typeface="Cambria" pitchFamily="18" charset="0"/>
              </a:rPr>
              <a:t>Workshop</a:t>
            </a:r>
            <a:r>
              <a:rPr lang="hu-HU" sz="1400" dirty="0" smtClean="0">
                <a:solidFill>
                  <a:schemeClr val="tx1"/>
                </a:solidFill>
                <a:latin typeface="Cambria" pitchFamily="18" charset="0"/>
              </a:rPr>
              <a:t> 2</a:t>
            </a:r>
            <a:endParaRPr lang="en-US" sz="1400" dirty="0" smtClean="0">
              <a:solidFill>
                <a:schemeClr val="tx1"/>
              </a:solidFill>
              <a:latin typeface="Cambria" pitchFamily="18" charset="0"/>
            </a:endParaRPr>
          </a:p>
          <a:p>
            <a:pPr eaLnBrk="1" hangingPunct="1"/>
            <a:r>
              <a:rPr lang="en-US" sz="1400" dirty="0" smtClean="0">
                <a:solidFill>
                  <a:schemeClr val="tx1"/>
                </a:solidFill>
                <a:latin typeface="Cambria" pitchFamily="18" charset="0"/>
              </a:rPr>
              <a:t>March 1</a:t>
            </a:r>
            <a:r>
              <a:rPr lang="hu-HU" sz="1400" dirty="0" smtClean="0">
                <a:solidFill>
                  <a:schemeClr val="tx1"/>
                </a:solidFill>
                <a:latin typeface="Cambria" pitchFamily="18" charset="0"/>
              </a:rPr>
              <a:t>8,</a:t>
            </a:r>
            <a:r>
              <a:rPr lang="en-US" sz="1400" dirty="0" smtClean="0">
                <a:solidFill>
                  <a:schemeClr val="tx1"/>
                </a:solidFill>
                <a:latin typeface="Cambria" pitchFamily="18" charset="0"/>
              </a:rPr>
              <a:t> 201</a:t>
            </a:r>
            <a:r>
              <a:rPr lang="hu-HU" sz="1400" dirty="0" smtClean="0">
                <a:solidFill>
                  <a:schemeClr val="tx1"/>
                </a:solidFill>
                <a:latin typeface="Cambria" pitchFamily="18" charset="0"/>
              </a:rPr>
              <a:t>4</a:t>
            </a:r>
            <a:endParaRPr lang="en-US" sz="2000" dirty="0" smtClean="0">
              <a:solidFill>
                <a:schemeClr val="tx1"/>
              </a:solidFill>
              <a:latin typeface="Cambria" pitchFamily="18" charset="0"/>
            </a:endParaRPr>
          </a:p>
        </p:txBody>
      </p:sp>
      <p:pic>
        <p:nvPicPr>
          <p:cNvPr id="2052" name="Picture 2" descr="C:\Users\PB491~1.ZSO\AppData\Local\Temp\mtaTKpti_szines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404813"/>
            <a:ext cx="1944688" cy="95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3" name="AutoShape 2" descr="http://www.tk.mta.hu/images/mtakt_logo.jpg"/>
          <p:cNvSpPr>
            <a:spLocks noChangeAspect="1" noChangeArrowheads="1"/>
          </p:cNvSpPr>
          <p:nvPr/>
        </p:nvSpPr>
        <p:spPr bwMode="auto">
          <a:xfrm>
            <a:off x="155575" y="-914400"/>
            <a:ext cx="1905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2054" name="AutoShape 4" descr="http://www.tk.mta.hu/images/mtakt_logo.jpg"/>
          <p:cNvSpPr>
            <a:spLocks noChangeAspect="1" noChangeArrowheads="1"/>
          </p:cNvSpPr>
          <p:nvPr/>
        </p:nvSpPr>
        <p:spPr bwMode="auto">
          <a:xfrm>
            <a:off x="155575" y="-914400"/>
            <a:ext cx="1905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>
              <a:latin typeface="Calibri" pitchFamily="34" charset="0"/>
            </a:endParaRPr>
          </a:p>
        </p:txBody>
      </p:sp>
      <p:cxnSp>
        <p:nvCxnSpPr>
          <p:cNvPr id="7" name="Egyenes összekötő 6"/>
          <p:cNvCxnSpPr/>
          <p:nvPr/>
        </p:nvCxnSpPr>
        <p:spPr>
          <a:xfrm>
            <a:off x="539552" y="5229200"/>
            <a:ext cx="7705725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latin typeface="Cambria" pitchFamily="18" charset="0"/>
              </a:rPr>
              <a:t>Theoretical background</a:t>
            </a:r>
            <a:endParaRPr lang="en-US" sz="3600" dirty="0">
              <a:latin typeface="Cambria" pitchFamily="18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000" dirty="0" smtClean="0">
                <a:latin typeface="Cambria" pitchFamily="18" charset="0"/>
              </a:rPr>
              <a:t>The electoral connection</a:t>
            </a:r>
          </a:p>
          <a:p>
            <a:pPr>
              <a:buFontTx/>
              <a:buChar char="-"/>
            </a:pPr>
            <a:r>
              <a:rPr lang="en-US" sz="2000" dirty="0" smtClean="0">
                <a:latin typeface="Cambria" pitchFamily="18" charset="0"/>
              </a:rPr>
              <a:t>Representation (constituency orientation)</a:t>
            </a:r>
          </a:p>
          <a:p>
            <a:pPr>
              <a:buFontTx/>
              <a:buChar char="-"/>
            </a:pPr>
            <a:r>
              <a:rPr lang="en-US" sz="2000" dirty="0" smtClean="0">
                <a:latin typeface="Cambria" pitchFamily="18" charset="0"/>
              </a:rPr>
              <a:t>Personal vote</a:t>
            </a:r>
          </a:p>
          <a:p>
            <a:pPr>
              <a:buFontTx/>
              <a:buChar char="-"/>
            </a:pPr>
            <a:r>
              <a:rPr lang="en-US" sz="2000" dirty="0" smtClean="0">
                <a:latin typeface="Cambria" pitchFamily="18" charset="0"/>
              </a:rPr>
              <a:t>Personal voting as a form of accountability</a:t>
            </a:r>
          </a:p>
          <a:p>
            <a:pPr>
              <a:buFontTx/>
              <a:buChar char="-"/>
            </a:pPr>
            <a:endParaRPr lang="en-US" sz="2000" dirty="0" smtClean="0">
              <a:latin typeface="Cambria" pitchFamily="18" charset="0"/>
            </a:endParaRPr>
          </a:p>
          <a:p>
            <a:pPr>
              <a:buNone/>
            </a:pPr>
            <a:r>
              <a:rPr lang="en-US" sz="2000" dirty="0" smtClean="0">
                <a:latin typeface="Cambria" pitchFamily="18" charset="0"/>
              </a:rPr>
              <a:t>Explained by….</a:t>
            </a:r>
          </a:p>
          <a:p>
            <a:pPr>
              <a:buFontTx/>
              <a:buChar char="-"/>
            </a:pPr>
            <a:r>
              <a:rPr lang="en-US" sz="2000" dirty="0" smtClean="0">
                <a:latin typeface="Cambria" pitchFamily="18" charset="0"/>
              </a:rPr>
              <a:t>Institutional incentives (electoral rules)</a:t>
            </a:r>
          </a:p>
          <a:p>
            <a:pPr>
              <a:buFontTx/>
              <a:buChar char="-"/>
            </a:pPr>
            <a:r>
              <a:rPr lang="en-US" sz="2000" dirty="0" smtClean="0">
                <a:latin typeface="Cambria" pitchFamily="18" charset="0"/>
              </a:rPr>
              <a:t>MP career (local and party background, previous electoral and legislative experience)</a:t>
            </a:r>
            <a:endParaRPr lang="en-US" sz="2000" dirty="0">
              <a:latin typeface="Cambria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mbria" pitchFamily="18" charset="0"/>
              </a:rPr>
              <a:t>The personal vote</a:t>
            </a:r>
            <a:endParaRPr lang="en-US" dirty="0">
              <a:latin typeface="Cambria" pitchFamily="18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2204864"/>
            <a:ext cx="8229600" cy="3921299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GB" sz="2000" dirty="0">
                <a:latin typeface="Cambria" pitchFamily="18" charset="0"/>
              </a:rPr>
              <a:t>Students of personal vote </a:t>
            </a:r>
            <a:r>
              <a:rPr lang="en-GB" sz="2000" dirty="0" smtClean="0">
                <a:latin typeface="Cambria" pitchFamily="18" charset="0"/>
              </a:rPr>
              <a:t>assume </a:t>
            </a:r>
            <a:r>
              <a:rPr lang="en-GB" sz="2000" dirty="0">
                <a:latin typeface="Cambria" pitchFamily="18" charset="0"/>
              </a:rPr>
              <a:t>that a certain proportion of votes cast for a candidate can be explained with variables </a:t>
            </a:r>
            <a:r>
              <a:rPr lang="en-GB" sz="2000" i="1" dirty="0">
                <a:latin typeface="Cambria" pitchFamily="18" charset="0"/>
              </a:rPr>
              <a:t>beyond</a:t>
            </a:r>
            <a:r>
              <a:rPr lang="en-GB" sz="2000" dirty="0">
                <a:latin typeface="Cambria" pitchFamily="18" charset="0"/>
              </a:rPr>
              <a:t> party affiliation, fixed characteristics of the voter and the trends in economics as well. These factors are derived from the qualifications, abilities, personal characteristics and the record of the </a:t>
            </a:r>
            <a:r>
              <a:rPr lang="en-GB" sz="2000" dirty="0" smtClean="0">
                <a:latin typeface="Cambria" pitchFamily="18" charset="0"/>
              </a:rPr>
              <a:t>candidate</a:t>
            </a:r>
            <a:r>
              <a:rPr lang="hu-HU" sz="2000" dirty="0" smtClean="0">
                <a:latin typeface="Cambria" pitchFamily="18" charset="0"/>
              </a:rPr>
              <a:t>.</a:t>
            </a:r>
          </a:p>
          <a:p>
            <a:pPr marL="0" indent="0" algn="just">
              <a:buNone/>
            </a:pPr>
            <a:endParaRPr lang="hu-HU" sz="2000" dirty="0">
              <a:latin typeface="Cambria" pitchFamily="18" charset="0"/>
            </a:endParaRPr>
          </a:p>
          <a:p>
            <a:pPr marL="0" indent="0" algn="just">
              <a:buNone/>
            </a:pPr>
            <a:endParaRPr lang="hu-HU" sz="2000" dirty="0">
              <a:latin typeface="Cambria" pitchFamily="18" charset="0"/>
            </a:endParaRPr>
          </a:p>
          <a:p>
            <a:pPr algn="just"/>
            <a:endParaRPr lang="hu-HU" sz="2000" dirty="0">
              <a:latin typeface="Cambria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latin typeface="Cambria" pitchFamily="18" charset="0"/>
              </a:rPr>
              <a:t>Tentative research questions</a:t>
            </a:r>
            <a:endParaRPr lang="en-US" sz="3600" dirty="0">
              <a:latin typeface="Cambria" pitchFamily="18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67544" y="1844824"/>
            <a:ext cx="8229600" cy="4525963"/>
          </a:xfrm>
        </p:spPr>
        <p:txBody>
          <a:bodyPr>
            <a:noAutofit/>
          </a:bodyPr>
          <a:lstStyle/>
          <a:p>
            <a:pPr algn="just"/>
            <a:r>
              <a:rPr lang="en-GB" sz="2000" dirty="0">
                <a:latin typeface="Cambria" pitchFamily="18" charset="0"/>
              </a:rPr>
              <a:t>Are incumbents more likely to be re-elected, in case party affiliation is controlled for</a:t>
            </a:r>
            <a:r>
              <a:rPr lang="en-GB" sz="2000" dirty="0" smtClean="0">
                <a:latin typeface="Cambria" pitchFamily="18" charset="0"/>
              </a:rPr>
              <a:t>?</a:t>
            </a:r>
            <a:r>
              <a:rPr lang="hu-HU" sz="2000" dirty="0" smtClean="0">
                <a:latin typeface="Cambria" pitchFamily="18" charset="0"/>
              </a:rPr>
              <a:t> (</a:t>
            </a:r>
            <a:r>
              <a:rPr lang="hu-HU" sz="2000" dirty="0" err="1" smtClean="0">
                <a:latin typeface="Cambria" pitchFamily="18" charset="0"/>
              </a:rPr>
              <a:t>dependent</a:t>
            </a:r>
            <a:r>
              <a:rPr lang="hu-HU" sz="2000" dirty="0" smtClean="0">
                <a:latin typeface="Cambria" pitchFamily="18" charset="0"/>
              </a:rPr>
              <a:t> </a:t>
            </a:r>
            <a:r>
              <a:rPr lang="hu-HU" sz="2000" dirty="0" err="1" smtClean="0">
                <a:latin typeface="Cambria" pitchFamily="18" charset="0"/>
              </a:rPr>
              <a:t>variable</a:t>
            </a:r>
            <a:r>
              <a:rPr lang="hu-HU" sz="2000" dirty="0">
                <a:latin typeface="Cambria" pitchFamily="18" charset="0"/>
              </a:rPr>
              <a:t> </a:t>
            </a:r>
            <a:r>
              <a:rPr lang="hu-HU" sz="2000" dirty="0" err="1" smtClean="0">
                <a:latin typeface="Cambria" pitchFamily="18" charset="0"/>
              </a:rPr>
              <a:t>from</a:t>
            </a:r>
            <a:r>
              <a:rPr lang="hu-HU" sz="2000" dirty="0" smtClean="0">
                <a:latin typeface="Cambria" pitchFamily="18" charset="0"/>
              </a:rPr>
              <a:t> </a:t>
            </a:r>
            <a:r>
              <a:rPr lang="hu-HU" sz="2000" dirty="0" err="1" smtClean="0">
                <a:latin typeface="Cambria" pitchFamily="18" charset="0"/>
              </a:rPr>
              <a:t>EastPac</a:t>
            </a:r>
            <a:r>
              <a:rPr lang="hu-HU" sz="2000" dirty="0" smtClean="0">
                <a:latin typeface="Cambria" pitchFamily="18" charset="0"/>
              </a:rPr>
              <a:t>)</a:t>
            </a:r>
          </a:p>
          <a:p>
            <a:pPr algn="just"/>
            <a:endParaRPr lang="hu-HU" sz="2000" dirty="0">
              <a:latin typeface="Cambria" pitchFamily="18" charset="0"/>
            </a:endParaRPr>
          </a:p>
          <a:p>
            <a:pPr algn="just"/>
            <a:r>
              <a:rPr lang="en-GB" sz="2000" dirty="0">
                <a:latin typeface="Cambria" pitchFamily="18" charset="0"/>
              </a:rPr>
              <a:t>To what extent does former legislative and electoral experience influence the vote percentage of SMD candidates</a:t>
            </a:r>
            <a:r>
              <a:rPr lang="en-GB" sz="2000" dirty="0" smtClean="0">
                <a:latin typeface="Cambria" pitchFamily="18" charset="0"/>
              </a:rPr>
              <a:t>?</a:t>
            </a:r>
            <a:r>
              <a:rPr lang="hu-HU" sz="2000" dirty="0" smtClean="0">
                <a:latin typeface="Cambria" pitchFamily="18" charset="0"/>
              </a:rPr>
              <a:t> (</a:t>
            </a:r>
            <a:r>
              <a:rPr lang="hu-HU" sz="2000" dirty="0" err="1" smtClean="0">
                <a:latin typeface="Cambria" pitchFamily="18" charset="0"/>
              </a:rPr>
              <a:t>dependent</a:t>
            </a:r>
            <a:r>
              <a:rPr lang="hu-HU" sz="2000" dirty="0" smtClean="0">
                <a:latin typeface="Cambria" pitchFamily="18" charset="0"/>
              </a:rPr>
              <a:t> and </a:t>
            </a:r>
            <a:r>
              <a:rPr lang="hu-HU" sz="2000" dirty="0" err="1" smtClean="0">
                <a:latin typeface="Cambria" pitchFamily="18" charset="0"/>
              </a:rPr>
              <a:t>independent</a:t>
            </a:r>
            <a:r>
              <a:rPr lang="hu-HU" sz="2000" dirty="0" smtClean="0">
                <a:latin typeface="Cambria" pitchFamily="18" charset="0"/>
              </a:rPr>
              <a:t> </a:t>
            </a:r>
            <a:r>
              <a:rPr lang="hu-HU" sz="2000" dirty="0" err="1" smtClean="0">
                <a:latin typeface="Cambria" pitchFamily="18" charset="0"/>
              </a:rPr>
              <a:t>vars</a:t>
            </a:r>
            <a:r>
              <a:rPr lang="hu-HU" sz="2000" dirty="0" smtClean="0">
                <a:latin typeface="Cambria" pitchFamily="18" charset="0"/>
              </a:rPr>
              <a:t>)</a:t>
            </a:r>
          </a:p>
          <a:p>
            <a:pPr algn="just">
              <a:buNone/>
            </a:pPr>
            <a:endParaRPr lang="hu-HU" sz="2000" dirty="0">
              <a:latin typeface="Cambria" pitchFamily="18" charset="0"/>
            </a:endParaRPr>
          </a:p>
          <a:p>
            <a:pPr algn="just"/>
            <a:r>
              <a:rPr lang="en-GB" sz="2000" dirty="0">
                <a:latin typeface="Cambria" pitchFamily="18" charset="0"/>
              </a:rPr>
              <a:t>How do electoral margins influence member attitudes and behaviour in parliament</a:t>
            </a:r>
            <a:r>
              <a:rPr lang="en-GB" sz="2000" dirty="0" smtClean="0">
                <a:latin typeface="Cambria" pitchFamily="18" charset="0"/>
              </a:rPr>
              <a:t>?</a:t>
            </a:r>
            <a:r>
              <a:rPr lang="hu-HU" sz="2000" dirty="0" smtClean="0">
                <a:latin typeface="Cambria" pitchFamily="18" charset="0"/>
              </a:rPr>
              <a:t> (</a:t>
            </a:r>
            <a:r>
              <a:rPr lang="hu-HU" sz="2000" dirty="0" err="1" smtClean="0">
                <a:latin typeface="Cambria" pitchFamily="18" charset="0"/>
              </a:rPr>
              <a:t>independent</a:t>
            </a:r>
            <a:r>
              <a:rPr lang="hu-HU" sz="2000" dirty="0" smtClean="0">
                <a:latin typeface="Cambria" pitchFamily="18" charset="0"/>
              </a:rPr>
              <a:t> </a:t>
            </a:r>
            <a:r>
              <a:rPr lang="hu-HU" sz="2000" dirty="0" err="1" smtClean="0">
                <a:latin typeface="Cambria" pitchFamily="18" charset="0"/>
              </a:rPr>
              <a:t>vars</a:t>
            </a:r>
            <a:r>
              <a:rPr lang="hu-HU" sz="2000" dirty="0" smtClean="0">
                <a:latin typeface="Cambria" pitchFamily="18" charset="0"/>
              </a:rPr>
              <a:t>)</a:t>
            </a:r>
            <a:endParaRPr lang="hu-HU" sz="2000" dirty="0"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err="1" smtClean="0">
                <a:latin typeface="Cambria" pitchFamily="18" charset="0"/>
              </a:rPr>
              <a:t>EastPac</a:t>
            </a:r>
            <a:r>
              <a:rPr lang="en-US" sz="3200" dirty="0" smtClean="0">
                <a:latin typeface="Cambria" pitchFamily="18" charset="0"/>
              </a:rPr>
              <a:t> variables available</a:t>
            </a:r>
            <a:endParaRPr lang="en-US" sz="3200" dirty="0">
              <a:latin typeface="Cambria" pitchFamily="18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2060849"/>
            <a:ext cx="8229600" cy="2808312"/>
          </a:xfrm>
        </p:spPr>
        <p:txBody>
          <a:bodyPr>
            <a:normAutofit/>
          </a:bodyPr>
          <a:lstStyle/>
          <a:p>
            <a:pPr algn="just"/>
            <a:r>
              <a:rPr lang="en-US" sz="2400" dirty="0" smtClean="0">
                <a:latin typeface="Cambria" pitchFamily="18" charset="0"/>
              </a:rPr>
              <a:t> vote percentage in SMDs</a:t>
            </a:r>
          </a:p>
          <a:p>
            <a:pPr algn="just"/>
            <a:r>
              <a:rPr lang="en-US" sz="2400" dirty="0" smtClean="0">
                <a:latin typeface="Cambria" pitchFamily="18" charset="0"/>
              </a:rPr>
              <a:t>the ID of the electoral districts</a:t>
            </a:r>
          </a:p>
          <a:p>
            <a:pPr algn="just"/>
            <a:r>
              <a:rPr lang="en-US" sz="2400" dirty="0" smtClean="0">
                <a:latin typeface="Cambria" pitchFamily="18" charset="0"/>
              </a:rPr>
              <a:t> party list position (only available for 2010)</a:t>
            </a:r>
          </a:p>
          <a:p>
            <a:pPr algn="just"/>
            <a:r>
              <a:rPr lang="en-US" sz="2400" dirty="0" smtClean="0">
                <a:latin typeface="Cambria" pitchFamily="18" charset="0"/>
              </a:rPr>
              <a:t> dual candidacy</a:t>
            </a:r>
          </a:p>
          <a:p>
            <a:pPr algn="just"/>
            <a:r>
              <a:rPr lang="en-US" sz="2400" dirty="0" smtClean="0">
                <a:latin typeface="Cambria" pitchFamily="18" charset="0"/>
              </a:rPr>
              <a:t> whether the candidate wins the seat</a:t>
            </a:r>
          </a:p>
          <a:p>
            <a:pPr algn="just"/>
            <a:r>
              <a:rPr lang="en-US" sz="2400" dirty="0" smtClean="0">
                <a:latin typeface="Cambria" pitchFamily="18" charset="0"/>
              </a:rPr>
              <a:t> constituency level party vote (only available for 2010)</a:t>
            </a:r>
          </a:p>
          <a:p>
            <a:pPr algn="just"/>
            <a:endParaRPr lang="en-US" sz="2400" dirty="0">
              <a:latin typeface="Cambria" pitchFamily="18" charset="0"/>
            </a:endParaRPr>
          </a:p>
        </p:txBody>
      </p:sp>
      <p:sp>
        <p:nvSpPr>
          <p:cNvPr id="4" name="Szövegdoboz 3"/>
          <p:cNvSpPr txBox="1"/>
          <p:nvPr/>
        </p:nvSpPr>
        <p:spPr>
          <a:xfrm>
            <a:off x="1907704" y="5373216"/>
            <a:ext cx="52279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smtClean="0">
                <a:latin typeface="Cambria" pitchFamily="18" charset="0"/>
              </a:rPr>
              <a:t>Unit of analysis: the constituency</a:t>
            </a:r>
            <a:endParaRPr lang="en-US" sz="2800"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Cambria" pitchFamily="18" charset="0"/>
              </a:rPr>
              <a:t>Additional data</a:t>
            </a:r>
            <a:endParaRPr lang="en-US" sz="4000" dirty="0">
              <a:latin typeface="Cambria" pitchFamily="18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000" dirty="0" smtClean="0">
                <a:latin typeface="Cambria" pitchFamily="18" charset="0"/>
              </a:rPr>
              <a:t>PARTIREP 2009 (parliament: 2006-2010, focus and style of representation, constituency service)</a:t>
            </a:r>
            <a:endParaRPr lang="hu-HU" sz="2000" dirty="0" smtClean="0">
              <a:latin typeface="Cambria" pitchFamily="18" charset="0"/>
            </a:endParaRPr>
          </a:p>
          <a:p>
            <a:pPr algn="just"/>
            <a:endParaRPr lang="en-US" sz="2000" dirty="0" smtClean="0">
              <a:latin typeface="Cambria" pitchFamily="18" charset="0"/>
            </a:endParaRPr>
          </a:p>
          <a:p>
            <a:pPr algn="just"/>
            <a:r>
              <a:rPr lang="en-US" sz="2000" dirty="0" smtClean="0">
                <a:latin typeface="Cambria" pitchFamily="18" charset="0"/>
              </a:rPr>
              <a:t>Comparative Candidate Survey 2010 (parliament</a:t>
            </a:r>
            <a:r>
              <a:rPr lang="hu-HU" sz="2000" dirty="0" err="1" smtClean="0">
                <a:latin typeface="Cambria" pitchFamily="18" charset="0"/>
              </a:rPr>
              <a:t>arians</a:t>
            </a:r>
            <a:r>
              <a:rPr lang="en-US" sz="2000" dirty="0" smtClean="0">
                <a:latin typeface="Cambria" pitchFamily="18" charset="0"/>
              </a:rPr>
              <a:t> and candidates: 2010, focus and style of representation, campaign strategies)</a:t>
            </a:r>
            <a:endParaRPr lang="hu-HU" sz="2000" dirty="0" smtClean="0">
              <a:latin typeface="Cambria" pitchFamily="18" charset="0"/>
            </a:endParaRPr>
          </a:p>
          <a:p>
            <a:pPr algn="just"/>
            <a:endParaRPr lang="en-US" sz="2000" dirty="0" smtClean="0">
              <a:latin typeface="Cambria" pitchFamily="18" charset="0"/>
            </a:endParaRPr>
          </a:p>
          <a:p>
            <a:pPr algn="just"/>
            <a:r>
              <a:rPr lang="en-US" sz="2000" dirty="0" smtClean="0">
                <a:latin typeface="Cambria" pitchFamily="18" charset="0"/>
              </a:rPr>
              <a:t>OTKA dataset on parliamentary party candidates (local political background and party leadership positions of candidates from 1998 to 2014)</a:t>
            </a:r>
            <a:endParaRPr lang="en-US" sz="2000" dirty="0"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r"/>
            <a:r>
              <a:rPr lang="en-US" dirty="0" smtClean="0">
                <a:latin typeface="Cambria" pitchFamily="18" charset="0"/>
              </a:rPr>
              <a:t>Thank you!</a:t>
            </a:r>
            <a:endParaRPr lang="en-US" dirty="0">
              <a:latin typeface="Cambria" pitchFamily="18" charset="0"/>
            </a:endParaRP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213</TotalTime>
  <Words>321</Words>
  <Application>Microsoft Office PowerPoint</Application>
  <PresentationFormat>Diavetítés a képernyőre (4:3 oldalarány)</PresentationFormat>
  <Paragraphs>44</Paragraphs>
  <Slides>7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7</vt:i4>
      </vt:variant>
    </vt:vector>
  </HeadingPairs>
  <TitlesOfParts>
    <vt:vector size="8" baseType="lpstr">
      <vt:lpstr>Office-téma</vt:lpstr>
      <vt:lpstr>Incumbency effects and the personal vote under mixed-member electoral rules. The case of Hungary</vt:lpstr>
      <vt:lpstr>Theoretical background</vt:lpstr>
      <vt:lpstr>The personal vote</vt:lpstr>
      <vt:lpstr>Tentative research questions</vt:lpstr>
      <vt:lpstr>EastPac variables available</vt:lpstr>
      <vt:lpstr>Additional data</vt:lpstr>
      <vt:lpstr>Thank you!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dia</dc:title>
  <dc:creator>Zsófi</dc:creator>
  <cp:lastModifiedBy>Zsófi</cp:lastModifiedBy>
  <cp:revision>28</cp:revision>
  <dcterms:created xsi:type="dcterms:W3CDTF">2014-03-14T13:24:00Z</dcterms:created>
  <dcterms:modified xsi:type="dcterms:W3CDTF">2014-03-18T07:32:06Z</dcterms:modified>
</cp:coreProperties>
</file>