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70" r:id="rId4"/>
    <p:sldId id="271" r:id="rId5"/>
    <p:sldId id="272" r:id="rId6"/>
    <p:sldId id="276" r:id="rId7"/>
    <p:sldId id="277" r:id="rId8"/>
    <p:sldId id="279" r:id="rId9"/>
    <p:sldId id="281" r:id="rId10"/>
    <p:sldId id="280" r:id="rId11"/>
    <p:sldId id="278" r:id="rId12"/>
    <p:sldId id="282" r:id="rId13"/>
    <p:sldId id="258" r:id="rId14"/>
    <p:sldId id="259" r:id="rId15"/>
    <p:sldId id="261" r:id="rId16"/>
    <p:sldId id="262" r:id="rId17"/>
    <p:sldId id="263" r:id="rId18"/>
    <p:sldId id="264" r:id="rId19"/>
    <p:sldId id="267" r:id="rId20"/>
    <p:sldId id="268" r:id="rId21"/>
    <p:sldId id="269" r:id="rId22"/>
    <p:sldId id="265" r:id="rId23"/>
    <p:sldId id="266" r:id="rId24"/>
    <p:sldId id="284" r:id="rId2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280A-C901-46A5-841A-3C02147492D4}" type="datetimeFigureOut">
              <a:rPr lang="hu-HU" smtClean="0"/>
              <a:pPr/>
              <a:t>2014.03.17.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383E5-FF98-44BD-A03C-663DBCCAE83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280A-C901-46A5-841A-3C02147492D4}" type="datetimeFigureOut">
              <a:rPr lang="hu-HU" smtClean="0"/>
              <a:pPr/>
              <a:t>2014.03.17.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383E5-FF98-44BD-A03C-663DBCCAE83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280A-C901-46A5-841A-3C02147492D4}" type="datetimeFigureOut">
              <a:rPr lang="hu-HU" smtClean="0"/>
              <a:pPr/>
              <a:t>2014.03.17.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383E5-FF98-44BD-A03C-663DBCCAE83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280A-C901-46A5-841A-3C02147492D4}" type="datetimeFigureOut">
              <a:rPr lang="hu-HU" smtClean="0"/>
              <a:pPr/>
              <a:t>2014.03.17.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383E5-FF98-44BD-A03C-663DBCCAE83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280A-C901-46A5-841A-3C02147492D4}" type="datetimeFigureOut">
              <a:rPr lang="hu-HU" smtClean="0"/>
              <a:pPr/>
              <a:t>2014.03.17.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383E5-FF98-44BD-A03C-663DBCCAE83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280A-C901-46A5-841A-3C02147492D4}" type="datetimeFigureOut">
              <a:rPr lang="hu-HU" smtClean="0"/>
              <a:pPr/>
              <a:t>2014.03.17.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383E5-FF98-44BD-A03C-663DBCCAE83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280A-C901-46A5-841A-3C02147492D4}" type="datetimeFigureOut">
              <a:rPr lang="hu-HU" smtClean="0"/>
              <a:pPr/>
              <a:t>2014.03.17.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383E5-FF98-44BD-A03C-663DBCCAE83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280A-C901-46A5-841A-3C02147492D4}" type="datetimeFigureOut">
              <a:rPr lang="hu-HU" smtClean="0"/>
              <a:pPr/>
              <a:t>2014.03.17.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383E5-FF98-44BD-A03C-663DBCCAE83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280A-C901-46A5-841A-3C02147492D4}" type="datetimeFigureOut">
              <a:rPr lang="hu-HU" smtClean="0"/>
              <a:pPr/>
              <a:t>2014.03.17.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383E5-FF98-44BD-A03C-663DBCCAE83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280A-C901-46A5-841A-3C02147492D4}" type="datetimeFigureOut">
              <a:rPr lang="hu-HU" smtClean="0"/>
              <a:pPr/>
              <a:t>2014.03.17.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383E5-FF98-44BD-A03C-663DBCCAE83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280A-C901-46A5-841A-3C02147492D4}" type="datetimeFigureOut">
              <a:rPr lang="hu-HU" smtClean="0"/>
              <a:pPr/>
              <a:t>2014.03.17.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383E5-FF98-44BD-A03C-663DBCCAE83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7280A-C901-46A5-841A-3C02147492D4}" type="datetimeFigureOut">
              <a:rPr lang="hu-HU" smtClean="0"/>
              <a:pPr/>
              <a:t>2014.03.17.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383E5-FF98-44BD-A03C-663DBCCAE837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alasztas.hu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ím 1"/>
          <p:cNvSpPr>
            <a:spLocks noGrp="1"/>
          </p:cNvSpPr>
          <p:nvPr>
            <p:ph type="ctrTitle"/>
          </p:nvPr>
        </p:nvSpPr>
        <p:spPr>
          <a:xfrm>
            <a:off x="0" y="1412875"/>
            <a:ext cx="9144000" cy="1470025"/>
          </a:xfrm>
        </p:spPr>
        <p:txBody>
          <a:bodyPr/>
          <a:lstStyle/>
          <a:p>
            <a:pPr eaLnBrk="1" hangingPunct="1"/>
            <a:r>
              <a:rPr lang="en-US" sz="2000" b="1" dirty="0" smtClean="0">
                <a:latin typeface="Cambria" pitchFamily="18" charset="0"/>
              </a:rPr>
              <a:t>Notes on the Hungarian data collection, 2010</a:t>
            </a:r>
            <a:endParaRPr lang="en-US" sz="2000" dirty="0" smtClean="0">
              <a:latin typeface="Cambria" pitchFamily="18" charset="0"/>
            </a:endParaRPr>
          </a:p>
        </p:txBody>
      </p:sp>
      <p:sp>
        <p:nvSpPr>
          <p:cNvPr id="2051" name="Alcím 2"/>
          <p:cNvSpPr>
            <a:spLocks noGrp="1"/>
          </p:cNvSpPr>
          <p:nvPr>
            <p:ph type="subTitle" idx="1"/>
          </p:nvPr>
        </p:nvSpPr>
        <p:spPr>
          <a:xfrm>
            <a:off x="827088" y="3213100"/>
            <a:ext cx="7273925" cy="3096220"/>
          </a:xfrm>
        </p:spPr>
        <p:txBody>
          <a:bodyPr>
            <a:normAutofit lnSpcReduction="10000"/>
          </a:bodyPr>
          <a:lstStyle/>
          <a:p>
            <a:pPr algn="r" eaLnBrk="1" hangingPunct="1"/>
            <a:endParaRPr lang="hu-HU" sz="1800" dirty="0" smtClean="0">
              <a:solidFill>
                <a:schemeClr val="tx1"/>
              </a:solidFill>
              <a:latin typeface="Cambria" pitchFamily="18" charset="0"/>
            </a:endParaRPr>
          </a:p>
          <a:p>
            <a:pPr eaLnBrk="1" hangingPunct="1"/>
            <a:r>
              <a:rPr lang="hu-HU" sz="1800" dirty="0" smtClean="0">
                <a:solidFill>
                  <a:schemeClr val="tx1"/>
                </a:solidFill>
                <a:latin typeface="Cambria" pitchFamily="18" charset="0"/>
              </a:rPr>
              <a:t>Gábor Molnár &amp; </a:t>
            </a:r>
            <a:r>
              <a:rPr lang="en-US" sz="1800" dirty="0" err="1" smtClean="0">
                <a:solidFill>
                  <a:schemeClr val="tx1"/>
                </a:solidFill>
                <a:latin typeface="Cambria" pitchFamily="18" charset="0"/>
              </a:rPr>
              <a:t>Zsófia</a:t>
            </a:r>
            <a:r>
              <a:rPr lang="en-US" sz="1800" dirty="0" smtClean="0">
                <a:solidFill>
                  <a:schemeClr val="tx1"/>
                </a:solidFill>
                <a:latin typeface="Cambria" pitchFamily="18" charset="0"/>
              </a:rPr>
              <a:t> Papp</a:t>
            </a:r>
            <a:endParaRPr lang="hu-HU" sz="1800" dirty="0" smtClean="0">
              <a:solidFill>
                <a:schemeClr val="tx1"/>
              </a:solidFill>
              <a:latin typeface="Cambria" pitchFamily="18" charset="0"/>
            </a:endParaRPr>
          </a:p>
          <a:p>
            <a:pPr eaLnBrk="1" hangingPunct="1"/>
            <a:endParaRPr lang="en-US" sz="1800" dirty="0" smtClean="0">
              <a:solidFill>
                <a:schemeClr val="tx1"/>
              </a:solidFill>
              <a:latin typeface="Cambria" pitchFamily="18" charset="0"/>
            </a:endParaRPr>
          </a:p>
          <a:p>
            <a:pPr eaLnBrk="1" hangingPunct="1"/>
            <a:r>
              <a:rPr lang="en-US" sz="1800" dirty="0" smtClean="0">
                <a:solidFill>
                  <a:schemeClr val="tx1"/>
                </a:solidFill>
                <a:latin typeface="Cambria" pitchFamily="18" charset="0"/>
              </a:rPr>
              <a:t>Centre for Social Sciences</a:t>
            </a:r>
          </a:p>
          <a:p>
            <a:pPr eaLnBrk="1" hangingPunct="1"/>
            <a:r>
              <a:rPr lang="en-US" sz="1800" dirty="0" smtClean="0">
                <a:solidFill>
                  <a:schemeClr val="tx1"/>
                </a:solidFill>
                <a:latin typeface="Cambria" pitchFamily="18" charset="0"/>
              </a:rPr>
              <a:t>Hungarian Academy of Sciences</a:t>
            </a:r>
          </a:p>
          <a:p>
            <a:pPr algn="r" eaLnBrk="1" hangingPunct="1"/>
            <a:endParaRPr lang="en-US" sz="1800" dirty="0" smtClean="0">
              <a:solidFill>
                <a:schemeClr val="tx1"/>
              </a:solidFill>
              <a:latin typeface="Cambria" pitchFamily="18" charset="0"/>
            </a:endParaRPr>
          </a:p>
          <a:p>
            <a:pPr algn="r" eaLnBrk="1" hangingPunct="1"/>
            <a:endParaRPr lang="en-US" sz="1800" dirty="0" smtClean="0">
              <a:solidFill>
                <a:schemeClr val="tx1"/>
              </a:solidFill>
              <a:latin typeface="Cambria" pitchFamily="18" charset="0"/>
            </a:endParaRPr>
          </a:p>
          <a:p>
            <a:pPr eaLnBrk="1" hangingPunct="1"/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Winners and Losers in the Elections of Eastern Europe</a:t>
            </a:r>
          </a:p>
          <a:p>
            <a:pPr eaLnBrk="1" hangingPunct="1"/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Workshop</a:t>
            </a:r>
            <a:r>
              <a:rPr lang="hu-HU" sz="1400" dirty="0" smtClean="0">
                <a:solidFill>
                  <a:schemeClr val="tx1"/>
                </a:solidFill>
                <a:latin typeface="Cambria" pitchFamily="18" charset="0"/>
              </a:rPr>
              <a:t> 2</a:t>
            </a:r>
            <a:endParaRPr lang="en-US" sz="1400" dirty="0" smtClean="0">
              <a:solidFill>
                <a:schemeClr val="tx1"/>
              </a:solidFill>
              <a:latin typeface="Cambria" pitchFamily="18" charset="0"/>
            </a:endParaRPr>
          </a:p>
          <a:p>
            <a:pPr eaLnBrk="1" hangingPunct="1"/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March 1</a:t>
            </a:r>
            <a:r>
              <a:rPr lang="hu-HU" sz="1400" dirty="0" smtClean="0">
                <a:solidFill>
                  <a:schemeClr val="tx1"/>
                </a:solidFill>
                <a:latin typeface="Cambria" pitchFamily="18" charset="0"/>
              </a:rPr>
              <a:t>8,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 201</a:t>
            </a:r>
            <a:r>
              <a:rPr lang="hu-HU" sz="1400" dirty="0" smtClean="0">
                <a:solidFill>
                  <a:schemeClr val="tx1"/>
                </a:solidFill>
                <a:latin typeface="Cambria" pitchFamily="18" charset="0"/>
              </a:rPr>
              <a:t>4</a:t>
            </a:r>
            <a:endParaRPr lang="en-US" sz="2000" dirty="0" smtClean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2052" name="Picture 2" descr="C:\Users\PB491~1.ZSO\AppData\Local\Temp\mtaTKpti_szines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76672"/>
            <a:ext cx="1944688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AutoShape 2" descr="http://www.tk.mta.hu/images/mtakt_logo.jpg"/>
          <p:cNvSpPr>
            <a:spLocks noChangeAspect="1" noChangeArrowheads="1"/>
          </p:cNvSpPr>
          <p:nvPr/>
        </p:nvSpPr>
        <p:spPr bwMode="auto">
          <a:xfrm>
            <a:off x="155575" y="-9144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054" name="AutoShape 4" descr="http://www.tk.mta.hu/images/mtakt_logo.jpg"/>
          <p:cNvSpPr>
            <a:spLocks noChangeAspect="1" noChangeArrowheads="1"/>
          </p:cNvSpPr>
          <p:nvPr/>
        </p:nvSpPr>
        <p:spPr bwMode="auto">
          <a:xfrm>
            <a:off x="155575" y="-9144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cxnSp>
        <p:nvCxnSpPr>
          <p:cNvPr id="7" name="Egyenes összekötő 6"/>
          <p:cNvCxnSpPr/>
          <p:nvPr/>
        </p:nvCxnSpPr>
        <p:spPr>
          <a:xfrm>
            <a:off x="539552" y="5229200"/>
            <a:ext cx="770572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Cambria" pitchFamily="18" charset="0"/>
              </a:rPr>
              <a:t>Contents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/>
          <a:lstStyle/>
          <a:p>
            <a:pPr marL="514350" indent="-514350" algn="just">
              <a:buAutoNum type="arabicParenR"/>
            </a:pPr>
            <a:r>
              <a:rPr lang="en-US" sz="2800" dirty="0" smtClean="0">
                <a:latin typeface="Cambria" pitchFamily="18" charset="0"/>
              </a:rPr>
              <a:t>Gathering electoral data </a:t>
            </a:r>
            <a:r>
              <a:rPr lang="hu-HU" sz="2800" dirty="0" err="1" smtClean="0">
                <a:latin typeface="Cambria" pitchFamily="18" charset="0"/>
              </a:rPr>
              <a:t>for</a:t>
            </a:r>
            <a:r>
              <a:rPr lang="hu-HU" sz="2800" dirty="0" smtClean="0">
                <a:latin typeface="Cambria" pitchFamily="18" charset="0"/>
              </a:rPr>
              <a:t> 2010 </a:t>
            </a:r>
            <a:r>
              <a:rPr lang="en-US" sz="2800" dirty="0" smtClean="0">
                <a:latin typeface="Cambria" pitchFamily="18" charset="0"/>
              </a:rPr>
              <a:t>(</a:t>
            </a:r>
            <a:r>
              <a:rPr lang="en-US" sz="2800" dirty="0" err="1" smtClean="0">
                <a:latin typeface="Cambria" pitchFamily="18" charset="0"/>
              </a:rPr>
              <a:t>Gábor</a:t>
            </a:r>
            <a:r>
              <a:rPr lang="en-US" sz="2800" dirty="0" smtClean="0">
                <a:latin typeface="Cambria" pitchFamily="18" charset="0"/>
              </a:rPr>
              <a:t>)</a:t>
            </a:r>
          </a:p>
          <a:p>
            <a:pPr marL="514350" indent="-514350" algn="just">
              <a:buAutoNum type="arabicParenR"/>
            </a:pPr>
            <a:endParaRPr lang="en-US" sz="2800" dirty="0" smtClean="0">
              <a:latin typeface="Cambria" pitchFamily="18" charset="0"/>
            </a:endParaRPr>
          </a:p>
          <a:p>
            <a:pPr marL="514350" indent="-514350" algn="just">
              <a:buAutoNum type="arabicParenR"/>
            </a:pPr>
            <a:r>
              <a:rPr lang="en-US" sz="2800" dirty="0" smtClean="0">
                <a:latin typeface="Cambria" pitchFamily="18" charset="0"/>
              </a:rPr>
              <a:t>Matching candidates (</a:t>
            </a:r>
            <a:r>
              <a:rPr lang="en-US" sz="2800" dirty="0" err="1" smtClean="0">
                <a:latin typeface="Cambria" pitchFamily="18" charset="0"/>
              </a:rPr>
              <a:t>Zsófi</a:t>
            </a:r>
            <a:r>
              <a:rPr lang="en-US" sz="2800" dirty="0" smtClean="0">
                <a:latin typeface="Cambria" pitchFamily="18" charset="0"/>
              </a:rPr>
              <a:t>)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457200" y="22768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Cambria" pitchFamily="18" charset="0"/>
              </a:rPr>
              <a:t>Gathering electoral data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335166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ambria" pitchFamily="18" charset="0"/>
              </a:rPr>
              <a:t>About the source</a:t>
            </a:r>
            <a:endParaRPr lang="en-US" sz="5400" dirty="0">
              <a:latin typeface="Cambria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/>
          </a:bodyPr>
          <a:lstStyle/>
          <a:p>
            <a:pPr algn="just"/>
            <a:r>
              <a:rPr lang="hu-HU" sz="2400" dirty="0" smtClean="0">
                <a:latin typeface="Cambria" pitchFamily="18" charset="0"/>
              </a:rPr>
              <a:t>National </a:t>
            </a:r>
            <a:r>
              <a:rPr lang="hu-HU" sz="2400" dirty="0" err="1" smtClean="0">
                <a:latin typeface="Cambria" pitchFamily="18" charset="0"/>
              </a:rPr>
              <a:t>Elections</a:t>
            </a:r>
            <a:r>
              <a:rPr lang="hu-HU" sz="2400" dirty="0" smtClean="0">
                <a:latin typeface="Cambria" pitchFamily="18" charset="0"/>
              </a:rPr>
              <a:t> </a:t>
            </a:r>
            <a:r>
              <a:rPr lang="hu-HU" sz="2400" dirty="0" err="1" smtClean="0">
                <a:latin typeface="Cambria" pitchFamily="18" charset="0"/>
              </a:rPr>
              <a:t>Office’s</a:t>
            </a:r>
            <a:r>
              <a:rPr lang="hu-HU" sz="2400" dirty="0" smtClean="0">
                <a:latin typeface="Cambria" pitchFamily="18" charset="0"/>
              </a:rPr>
              <a:t> </a:t>
            </a:r>
            <a:r>
              <a:rPr lang="en-US" sz="2400" dirty="0" smtClean="0">
                <a:latin typeface="Cambria" pitchFamily="18" charset="0"/>
              </a:rPr>
              <a:t>website</a:t>
            </a:r>
          </a:p>
          <a:p>
            <a:pPr marL="0" indent="0" algn="just">
              <a:buNone/>
            </a:pPr>
            <a:endParaRPr lang="en-US" sz="2400" dirty="0" smtClean="0">
              <a:latin typeface="Cambria" pitchFamily="18" charset="0"/>
            </a:endParaRPr>
          </a:p>
          <a:p>
            <a:pPr algn="just"/>
            <a:r>
              <a:rPr lang="en-US" sz="2400" dirty="0" smtClean="0">
                <a:latin typeface="Cambria" pitchFamily="18" charset="0"/>
              </a:rPr>
              <a:t>Underlying data structure</a:t>
            </a:r>
          </a:p>
          <a:p>
            <a:pPr marL="0" indent="0" algn="just">
              <a:buNone/>
            </a:pPr>
            <a:endParaRPr lang="en-US" sz="2400" dirty="0" smtClean="0">
              <a:latin typeface="Cambria" pitchFamily="18" charset="0"/>
            </a:endParaRPr>
          </a:p>
          <a:p>
            <a:pPr algn="just"/>
            <a:r>
              <a:rPr lang="en-US" sz="2400" dirty="0" smtClean="0">
                <a:latin typeface="Cambria" pitchFamily="18" charset="0"/>
              </a:rPr>
              <a:t>Database not given</a:t>
            </a:r>
          </a:p>
          <a:p>
            <a:pPr marL="0" indent="0" algn="just">
              <a:buNone/>
            </a:pPr>
            <a:endParaRPr lang="en-US" sz="2400" dirty="0" smtClean="0">
              <a:latin typeface="Cambria" pitchFamily="18" charset="0"/>
            </a:endParaRPr>
          </a:p>
          <a:p>
            <a:pPr algn="just"/>
            <a:r>
              <a:rPr lang="en-US" sz="2400" dirty="0" smtClean="0">
                <a:latin typeface="Cambria" pitchFamily="18" charset="0"/>
              </a:rPr>
              <a:t>Goal: recreating the database</a:t>
            </a:r>
          </a:p>
        </p:txBody>
      </p:sp>
    </p:spTree>
    <p:extLst>
      <p:ext uri="{BB962C8B-B14F-4D97-AF65-F5344CB8AC3E}">
        <p14:creationId xmlns:p14="http://schemas.microsoft.com/office/powerpoint/2010/main" xmlns="" val="327368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What was available?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Cambria" pitchFamily="18" charset="0"/>
              </a:rPr>
              <a:t>Queries by:</a:t>
            </a:r>
          </a:p>
          <a:p>
            <a:pPr lvl="1" algn="just"/>
            <a:r>
              <a:rPr lang="en-US" sz="2400" dirty="0" smtClean="0">
                <a:latin typeface="Cambria" pitchFamily="18" charset="0"/>
              </a:rPr>
              <a:t>Candidates</a:t>
            </a:r>
          </a:p>
          <a:p>
            <a:pPr lvl="1" algn="just"/>
            <a:r>
              <a:rPr lang="en-US" sz="2400" dirty="0" smtClean="0">
                <a:latin typeface="Cambria" pitchFamily="18" charset="0"/>
              </a:rPr>
              <a:t>Districts</a:t>
            </a:r>
          </a:p>
          <a:p>
            <a:pPr lvl="1" algn="just"/>
            <a:r>
              <a:rPr lang="en-US" sz="2400" dirty="0" smtClean="0">
                <a:latin typeface="Cambria" pitchFamily="18" charset="0"/>
              </a:rPr>
              <a:t>Party lists</a:t>
            </a:r>
          </a:p>
          <a:p>
            <a:pPr marL="457200" lvl="1" indent="0" algn="just">
              <a:buNone/>
            </a:pPr>
            <a:endParaRPr lang="en-US" sz="2400" dirty="0" smtClean="0">
              <a:latin typeface="Cambria" pitchFamily="18" charset="0"/>
            </a:endParaRPr>
          </a:p>
          <a:p>
            <a:pPr algn="just"/>
            <a:r>
              <a:rPr lang="en-US" sz="2800" dirty="0" smtClean="0">
                <a:latin typeface="Cambria" pitchFamily="18" charset="0"/>
              </a:rPr>
              <a:t>Aggregate statistics</a:t>
            </a:r>
            <a:endParaRPr lang="en-US" sz="28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147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Main tasks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Cambria" pitchFamily="18" charset="0"/>
              </a:rPr>
              <a:t>Obtaining a list of individual candidates</a:t>
            </a:r>
          </a:p>
        </p:txBody>
      </p:sp>
    </p:spTree>
    <p:extLst>
      <p:ext uri="{BB962C8B-B14F-4D97-AF65-F5344CB8AC3E}">
        <p14:creationId xmlns:p14="http://schemas.microsoft.com/office/powerpoint/2010/main" xmlns="" val="261388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1"/>
          <p:cNvSpPr>
            <a:spLocks noGrp="1"/>
          </p:cNvSpPr>
          <p:nvPr>
            <p:ph type="title"/>
          </p:nvPr>
        </p:nvSpPr>
        <p:spPr>
          <a:xfrm>
            <a:off x="401500" y="18864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ambria" pitchFamily="18" charset="0"/>
              </a:rPr>
              <a:t>Saving the complete list</a:t>
            </a:r>
            <a:endParaRPr lang="en-US" dirty="0">
              <a:latin typeface="Cambria" pitchFamily="18" charset="0"/>
            </a:endParaRP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1500" y="1331640"/>
            <a:ext cx="7452514" cy="5419087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5580112" y="4041183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mbria" panose="02040503050406030204" pitchFamily="18" charset="0"/>
              </a:rPr>
              <a:t>Problem: duplicates</a:t>
            </a:r>
            <a:endParaRPr lang="en-US" sz="24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71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971600" y="1628800"/>
            <a:ext cx="79535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err="1"/>
              <a:t>Function</a:t>
            </a:r>
            <a:r>
              <a:rPr lang="hu-HU" dirty="0"/>
              <a:t> </a:t>
            </a:r>
            <a:r>
              <a:rPr lang="hu-HU" dirty="0" err="1"/>
              <a:t>HLink</a:t>
            </a:r>
            <a:r>
              <a:rPr lang="hu-HU" dirty="0"/>
              <a:t>(</a:t>
            </a:r>
            <a:r>
              <a:rPr lang="hu-HU" dirty="0" err="1"/>
              <a:t>rng</a:t>
            </a:r>
            <a:r>
              <a:rPr lang="hu-HU" dirty="0"/>
              <a:t> </a:t>
            </a:r>
            <a:r>
              <a:rPr lang="hu-HU" dirty="0" err="1"/>
              <a:t>As</a:t>
            </a:r>
            <a:r>
              <a:rPr lang="hu-HU" dirty="0"/>
              <a:t> </a:t>
            </a:r>
            <a:r>
              <a:rPr lang="hu-HU" dirty="0" err="1"/>
              <a:t>Range</a:t>
            </a:r>
            <a:r>
              <a:rPr lang="hu-HU" dirty="0"/>
              <a:t>) </a:t>
            </a:r>
            <a:r>
              <a:rPr lang="hu-HU" dirty="0" err="1"/>
              <a:t>As</a:t>
            </a:r>
            <a:r>
              <a:rPr lang="hu-HU" dirty="0"/>
              <a:t> </a:t>
            </a:r>
            <a:r>
              <a:rPr lang="hu-HU" dirty="0" err="1"/>
              <a:t>String</a:t>
            </a:r>
            <a:endParaRPr lang="hu-HU" dirty="0"/>
          </a:p>
          <a:p>
            <a:r>
              <a:rPr lang="hu-HU" dirty="0"/>
              <a:t>  </a:t>
            </a:r>
            <a:r>
              <a:rPr lang="hu-HU" dirty="0" err="1"/>
              <a:t>If</a:t>
            </a:r>
            <a:r>
              <a:rPr lang="hu-HU" dirty="0"/>
              <a:t> </a:t>
            </a:r>
            <a:r>
              <a:rPr lang="hu-HU" dirty="0" err="1"/>
              <a:t>rng</a:t>
            </a:r>
            <a:r>
              <a:rPr lang="hu-HU" dirty="0"/>
              <a:t>(1).</a:t>
            </a:r>
            <a:r>
              <a:rPr lang="hu-HU" dirty="0" err="1"/>
              <a:t>Hyperlinks.Count</a:t>
            </a:r>
            <a:r>
              <a:rPr lang="hu-HU" dirty="0"/>
              <a:t> </a:t>
            </a:r>
            <a:r>
              <a:rPr lang="hu-HU" dirty="0" err="1"/>
              <a:t>Then</a:t>
            </a:r>
            <a:r>
              <a:rPr lang="hu-HU" dirty="0"/>
              <a:t> </a:t>
            </a:r>
            <a:r>
              <a:rPr lang="hu-HU" dirty="0" err="1"/>
              <a:t>HLink</a:t>
            </a:r>
            <a:r>
              <a:rPr lang="hu-HU" dirty="0"/>
              <a:t> = </a:t>
            </a:r>
            <a:r>
              <a:rPr lang="hu-HU" b="1" dirty="0" err="1"/>
              <a:t>rng.Hyperlinks</a:t>
            </a:r>
            <a:r>
              <a:rPr lang="hu-HU" b="1" dirty="0"/>
              <a:t>(</a:t>
            </a:r>
            <a:r>
              <a:rPr lang="hu-HU" b="1" dirty="0" err="1"/>
              <a:t>1</a:t>
            </a:r>
            <a:r>
              <a:rPr lang="hu-HU" b="1" dirty="0"/>
              <a:t>).</a:t>
            </a:r>
            <a:r>
              <a:rPr lang="hu-HU" b="1" dirty="0" err="1"/>
              <a:t>Address</a:t>
            </a:r>
            <a:endParaRPr lang="hu-HU" b="1" dirty="0"/>
          </a:p>
          <a:p>
            <a:r>
              <a:rPr lang="hu-HU" dirty="0"/>
              <a:t>End </a:t>
            </a:r>
            <a:r>
              <a:rPr lang="hu-HU" dirty="0" err="1"/>
              <a:t>Function</a:t>
            </a:r>
            <a:endParaRPr lang="hu-HU" dirty="0"/>
          </a:p>
        </p:txBody>
      </p:sp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ambria" pitchFamily="18" charset="0"/>
              </a:rPr>
              <a:t>Extracting IDs from hyperlinks</a:t>
            </a:r>
            <a:endParaRPr lang="en-US" dirty="0">
              <a:latin typeface="Cambria" pitchFamily="18" charset="0"/>
            </a:endParaRPr>
          </a:p>
        </p:txBody>
      </p:sp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07544011"/>
              </p:ext>
            </p:extLst>
          </p:nvPr>
        </p:nvGraphicFramePr>
        <p:xfrm>
          <a:off x="179512" y="2636912"/>
          <a:ext cx="8856983" cy="1224136"/>
        </p:xfrm>
        <a:graphic>
          <a:graphicData uri="http://schemas.openxmlformats.org/drawingml/2006/table">
            <a:tbl>
              <a:tblPr/>
              <a:tblGrid>
                <a:gridCol w="7632848"/>
                <a:gridCol w="1224135"/>
              </a:tblGrid>
              <a:tr h="306034">
                <a:tc>
                  <a:txBody>
                    <a:bodyPr/>
                    <a:lstStyle/>
                    <a:p>
                      <a:pPr algn="l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algn="l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http://valasztas.hu/dyn/pv10vt/vertaj-static/pv10vt/jaz/4/7/9/j51-ja</a:t>
                      </a:r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1266396954799</a:t>
                      </a:r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.html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Adorján Béla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algn="l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http://valasztas.hu/dyn/pv10vt/vertaj-static/pv10vt/jaz/8/8/4/j51-ja</a:t>
                      </a:r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1266311548846</a:t>
                      </a:r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.html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Alexa György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algn="l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http://valasztas.hu/dyn/pv10vt/vertaj-static/pv10vt/jaz/3/0/9/j51-ja</a:t>
                      </a:r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1266488143098</a:t>
                      </a:r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.html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Ambrus Tibor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Tartalom helye 2"/>
          <p:cNvSpPr>
            <a:spLocks noGrp="1"/>
          </p:cNvSpPr>
          <p:nvPr>
            <p:ph idx="1"/>
          </p:nvPr>
        </p:nvSpPr>
        <p:spPr>
          <a:xfrm>
            <a:off x="457200" y="4365104"/>
            <a:ext cx="8229600" cy="176105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800" dirty="0" smtClean="0">
                <a:latin typeface="Cambria" pitchFamily="18" charset="0"/>
              </a:rPr>
              <a:t>→</a:t>
            </a:r>
            <a:r>
              <a:rPr lang="hu-HU" dirty="0" smtClean="0">
                <a:latin typeface="Cambria" pitchFamily="18" charset="0"/>
              </a:rPr>
              <a:t> </a:t>
            </a:r>
            <a:r>
              <a:rPr lang="en-US" sz="2800" dirty="0" smtClean="0">
                <a:latin typeface="Cambria" pitchFamily="18" charset="0"/>
              </a:rPr>
              <a:t>Filtering unique IDs</a:t>
            </a:r>
          </a:p>
          <a:p>
            <a:pPr marL="0" indent="0" algn="just">
              <a:buNone/>
            </a:pPr>
            <a:endParaRPr lang="en-US" sz="2800" dirty="0" smtClean="0"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n-US" sz="2800" dirty="0" smtClean="0">
                <a:latin typeface="Cambria" pitchFamily="18" charset="0"/>
              </a:rPr>
              <a:t>→  Selecting the most informative names</a:t>
            </a:r>
          </a:p>
        </p:txBody>
      </p:sp>
    </p:spTree>
    <p:extLst>
      <p:ext uri="{BB962C8B-B14F-4D97-AF65-F5344CB8AC3E}">
        <p14:creationId xmlns:p14="http://schemas.microsoft.com/office/powerpoint/2010/main" xmlns="" val="100993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Main tasks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Cambria" pitchFamily="18" charset="0"/>
              </a:rPr>
              <a:t>Obtaining a list of individual candidates</a:t>
            </a:r>
          </a:p>
          <a:p>
            <a:pPr marL="0" indent="0" algn="just">
              <a:buNone/>
            </a:pPr>
            <a:endParaRPr lang="en-US" sz="2800" dirty="0" smtClean="0">
              <a:latin typeface="Cambria" pitchFamily="18" charset="0"/>
            </a:endParaRPr>
          </a:p>
          <a:p>
            <a:pPr algn="just"/>
            <a:r>
              <a:rPr lang="en-US" sz="2800" b="1" dirty="0" smtClean="0">
                <a:latin typeface="Cambria" pitchFamily="18" charset="0"/>
              </a:rPr>
              <a:t>Importing all available data</a:t>
            </a:r>
          </a:p>
        </p:txBody>
      </p:sp>
    </p:spTree>
    <p:extLst>
      <p:ext uri="{BB962C8B-B14F-4D97-AF65-F5344CB8AC3E}">
        <p14:creationId xmlns:p14="http://schemas.microsoft.com/office/powerpoint/2010/main" xmlns="" val="117199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Importing data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Cambria" pitchFamily="18" charset="0"/>
              </a:rPr>
              <a:t>Extracting addresses (as previously seen)</a:t>
            </a:r>
          </a:p>
          <a:p>
            <a:pPr algn="just"/>
            <a:r>
              <a:rPr lang="en-US" sz="2800" dirty="0" smtClean="0">
                <a:latin typeface="Cambria" pitchFamily="18" charset="0"/>
              </a:rPr>
              <a:t>Saving and merging pages</a:t>
            </a:r>
          </a:p>
          <a:p>
            <a:pPr algn="just"/>
            <a:r>
              <a:rPr lang="en-US" sz="2800" dirty="0" smtClean="0">
                <a:latin typeface="Cambria" pitchFamily="18" charset="0"/>
              </a:rPr>
              <a:t>Pasting pages to Excel</a:t>
            </a:r>
          </a:p>
          <a:p>
            <a:pPr algn="just"/>
            <a:r>
              <a:rPr lang="en-US" sz="2800" dirty="0" smtClean="0">
                <a:latin typeface="Cambria" pitchFamily="18" charset="0"/>
              </a:rPr>
              <a:t>Labeling cases</a:t>
            </a:r>
          </a:p>
          <a:p>
            <a:pPr algn="just"/>
            <a:r>
              <a:rPr lang="en-US" sz="2800" dirty="0" smtClean="0">
                <a:latin typeface="Cambria" pitchFamily="18" charset="0"/>
              </a:rPr>
              <a:t>Filtering unneeded rows</a:t>
            </a:r>
          </a:p>
        </p:txBody>
      </p:sp>
    </p:spTree>
    <p:extLst>
      <p:ext uri="{BB962C8B-B14F-4D97-AF65-F5344CB8AC3E}">
        <p14:creationId xmlns:p14="http://schemas.microsoft.com/office/powerpoint/2010/main" xmlns="" val="367290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Main tasks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Cambria" pitchFamily="18" charset="0"/>
              </a:rPr>
              <a:t>Obtaining a list of individual candidates</a:t>
            </a:r>
          </a:p>
          <a:p>
            <a:pPr algn="just"/>
            <a:r>
              <a:rPr lang="en-US" sz="2800" dirty="0" smtClean="0">
                <a:latin typeface="Cambria" pitchFamily="18" charset="0"/>
              </a:rPr>
              <a:t>Importing all available data</a:t>
            </a:r>
          </a:p>
          <a:p>
            <a:pPr marL="0" indent="0" algn="just">
              <a:buNone/>
            </a:pPr>
            <a:endParaRPr lang="en-US" sz="2800" dirty="0" smtClean="0">
              <a:latin typeface="Cambria" pitchFamily="18" charset="0"/>
            </a:endParaRPr>
          </a:p>
          <a:p>
            <a:pPr algn="just"/>
            <a:r>
              <a:rPr lang="en-US" sz="2800" b="1" dirty="0" smtClean="0">
                <a:latin typeface="Cambria" pitchFamily="18" charset="0"/>
              </a:rPr>
              <a:t>Linking data to individuals</a:t>
            </a:r>
          </a:p>
          <a:p>
            <a:pPr lvl="1" algn="just"/>
            <a:r>
              <a:rPr lang="en-US" sz="2400" dirty="0" err="1" smtClean="0">
                <a:latin typeface="Cambria" pitchFamily="18" charset="0"/>
              </a:rPr>
              <a:t>LookUp</a:t>
            </a:r>
            <a:r>
              <a:rPr lang="en-US" sz="2400" dirty="0" smtClean="0">
                <a:latin typeface="Cambria" pitchFamily="18" charset="0"/>
              </a:rPr>
              <a:t> and VBA through unique links</a:t>
            </a:r>
          </a:p>
          <a:p>
            <a:pPr marL="457200" lvl="1" indent="0" algn="just">
              <a:buNone/>
            </a:pPr>
            <a:endParaRPr lang="en-US" sz="2400" dirty="0" smtClean="0">
              <a:latin typeface="Cambria" pitchFamily="18" charset="0"/>
            </a:endParaRPr>
          </a:p>
          <a:p>
            <a:pPr algn="just"/>
            <a:r>
              <a:rPr lang="en-US" sz="2800" dirty="0" smtClean="0">
                <a:latin typeface="Cambria" pitchFamily="18" charset="0"/>
              </a:rPr>
              <a:t>Checking aggregate results</a:t>
            </a:r>
          </a:p>
        </p:txBody>
      </p:sp>
    </p:spTree>
    <p:extLst>
      <p:ext uri="{BB962C8B-B14F-4D97-AF65-F5344CB8AC3E}">
        <p14:creationId xmlns:p14="http://schemas.microsoft.com/office/powerpoint/2010/main" xmlns="" val="154179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Obtained data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96544"/>
          </a:xfrm>
        </p:spPr>
        <p:txBody>
          <a:bodyPr>
            <a:noAutofit/>
          </a:bodyPr>
          <a:lstStyle/>
          <a:p>
            <a:pPr algn="just"/>
            <a:r>
              <a:rPr lang="en-US" sz="2000" dirty="0" smtClean="0">
                <a:latin typeface="Cambria" pitchFamily="18" charset="0"/>
              </a:rPr>
              <a:t>Tier(s) of candidacy</a:t>
            </a:r>
          </a:p>
          <a:p>
            <a:pPr lvl="1" algn="just"/>
            <a:r>
              <a:rPr lang="en-US" sz="1800" dirty="0" smtClean="0">
                <a:latin typeface="Cambria" pitchFamily="18" charset="0"/>
              </a:rPr>
              <a:t>SMD (county and number)</a:t>
            </a:r>
          </a:p>
          <a:p>
            <a:pPr lvl="1" algn="just"/>
            <a:r>
              <a:rPr lang="en-US" sz="1800" dirty="0" smtClean="0">
                <a:latin typeface="Cambria" pitchFamily="18" charset="0"/>
              </a:rPr>
              <a:t>Regional list + position</a:t>
            </a:r>
          </a:p>
          <a:p>
            <a:pPr lvl="1" algn="just"/>
            <a:r>
              <a:rPr lang="en-US" sz="1800" dirty="0" smtClean="0">
                <a:latin typeface="Cambria" pitchFamily="18" charset="0"/>
              </a:rPr>
              <a:t>National list + position</a:t>
            </a:r>
          </a:p>
          <a:p>
            <a:pPr lvl="1" algn="just"/>
            <a:r>
              <a:rPr lang="en-US" sz="1800" dirty="0" smtClean="0">
                <a:latin typeface="Cambria" pitchFamily="18" charset="0"/>
              </a:rPr>
              <a:t>District magnitude</a:t>
            </a:r>
          </a:p>
          <a:p>
            <a:pPr lvl="1" algn="just"/>
            <a:r>
              <a:rPr lang="en-US" sz="1800" dirty="0" smtClean="0">
                <a:latin typeface="Cambria" pitchFamily="18" charset="0"/>
              </a:rPr>
              <a:t>List length</a:t>
            </a:r>
          </a:p>
          <a:p>
            <a:pPr algn="just"/>
            <a:r>
              <a:rPr lang="en-US" sz="2000" dirty="0" smtClean="0">
                <a:latin typeface="Cambria" pitchFamily="18" charset="0"/>
              </a:rPr>
              <a:t>Party affiliation(s)</a:t>
            </a:r>
          </a:p>
          <a:p>
            <a:pPr lvl="1" algn="just"/>
            <a:r>
              <a:rPr lang="en-US" sz="1800" dirty="0" smtClean="0">
                <a:latin typeface="Cambria" pitchFamily="18" charset="0"/>
              </a:rPr>
              <a:t>Separately for each tier</a:t>
            </a:r>
          </a:p>
          <a:p>
            <a:pPr lvl="1" algn="just"/>
            <a:r>
              <a:rPr lang="en-US" sz="1800" dirty="0" smtClean="0">
                <a:latin typeface="Cambria" pitchFamily="18" charset="0"/>
              </a:rPr>
              <a:t>Nominating party</a:t>
            </a:r>
          </a:p>
          <a:p>
            <a:pPr algn="just"/>
            <a:r>
              <a:rPr lang="en-US" sz="2000" dirty="0" smtClean="0">
                <a:latin typeface="Cambria" pitchFamily="18" charset="0"/>
              </a:rPr>
              <a:t>Votes received (number and proportion)</a:t>
            </a:r>
          </a:p>
          <a:p>
            <a:pPr lvl="1" algn="just"/>
            <a:r>
              <a:rPr lang="en-US" sz="1800" dirty="0" smtClean="0">
                <a:latin typeface="Cambria" pitchFamily="18" charset="0"/>
              </a:rPr>
              <a:t>Separately for each round</a:t>
            </a:r>
          </a:p>
          <a:p>
            <a:pPr lvl="1" algn="just"/>
            <a:r>
              <a:rPr lang="en-US" sz="1800" dirty="0" smtClean="0">
                <a:latin typeface="Cambria" pitchFamily="18" charset="0"/>
              </a:rPr>
              <a:t>SMD level: individual + party list</a:t>
            </a:r>
          </a:p>
          <a:p>
            <a:pPr lvl="1" algn="just"/>
            <a:r>
              <a:rPr lang="en-US" sz="1800" dirty="0" smtClean="0">
                <a:latin typeface="Cambria" pitchFamily="18" charset="0"/>
              </a:rPr>
              <a:t>Regional level</a:t>
            </a:r>
          </a:p>
          <a:p>
            <a:pPr algn="just"/>
            <a:r>
              <a:rPr lang="en-US" sz="2000" dirty="0" smtClean="0">
                <a:latin typeface="Cambria" pitchFamily="18" charset="0"/>
              </a:rPr>
              <a:t>Mandate won</a:t>
            </a:r>
          </a:p>
          <a:p>
            <a:pPr algn="just"/>
            <a:endParaRPr lang="hu-HU" sz="2000" dirty="0" smtClean="0">
              <a:latin typeface="Cambria" pitchFamily="18" charset="0"/>
            </a:endParaRPr>
          </a:p>
          <a:p>
            <a:pPr algn="just"/>
            <a:endParaRPr lang="hu-HU" sz="2000" dirty="0" smtClean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244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Candidate matching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ambria" pitchFamily="18" charset="0"/>
              </a:rPr>
              <a:t>What we (do not) have</a:t>
            </a:r>
            <a:endParaRPr lang="en-US" sz="3600" dirty="0">
              <a:latin typeface="Cambria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2332037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Cambria" pitchFamily="18" charset="0"/>
              </a:rPr>
              <a:t>1990-2006 candidate dataset (original data) – </a:t>
            </a:r>
            <a:r>
              <a:rPr lang="en-US" sz="2400" dirty="0" err="1" smtClean="0">
                <a:latin typeface="Cambria" pitchFamily="18" charset="0"/>
              </a:rPr>
              <a:t>EastPac</a:t>
            </a:r>
            <a:endParaRPr lang="en-US" sz="2400" dirty="0" smtClean="0">
              <a:latin typeface="Cambria" pitchFamily="18" charset="0"/>
            </a:endParaRPr>
          </a:p>
          <a:p>
            <a:pPr algn="just"/>
            <a:endParaRPr lang="en-US" sz="2400" dirty="0" smtClean="0">
              <a:latin typeface="Cambria" pitchFamily="18" charset="0"/>
            </a:endParaRPr>
          </a:p>
          <a:p>
            <a:pPr algn="just"/>
            <a:r>
              <a:rPr lang="en-US" sz="2400" dirty="0" smtClean="0">
                <a:latin typeface="Cambria" pitchFamily="18" charset="0"/>
              </a:rPr>
              <a:t>A list of 2010 candidates (names, gender, IDs and profile links) – </a:t>
            </a:r>
            <a:r>
              <a:rPr lang="en-US" sz="2400" dirty="0" err="1" smtClean="0">
                <a:latin typeface="Cambria" pitchFamily="18" charset="0"/>
              </a:rPr>
              <a:t>Gábor</a:t>
            </a:r>
            <a:endParaRPr lang="en-US" sz="2400" dirty="0" smtClean="0">
              <a:latin typeface="Cambria" pitchFamily="18" charset="0"/>
            </a:endParaRPr>
          </a:p>
          <a:p>
            <a:pPr algn="just"/>
            <a:endParaRPr lang="en-US" sz="2400" dirty="0" smtClean="0">
              <a:latin typeface="Cambria" pitchFamily="18" charset="0"/>
            </a:endParaRPr>
          </a:p>
          <a:p>
            <a:pPr algn="just"/>
            <a:r>
              <a:rPr lang="en-US" sz="2400" dirty="0" smtClean="0">
                <a:latin typeface="Cambria" pitchFamily="18" charset="0"/>
              </a:rPr>
              <a:t>We </a:t>
            </a:r>
            <a:r>
              <a:rPr lang="en-US" sz="2400" dirty="0" smtClean="0">
                <a:latin typeface="Cambria" pitchFamily="18" charset="0"/>
              </a:rPr>
              <a:t>do not have the official year of birth data for 2010.</a:t>
            </a:r>
            <a:endParaRPr lang="en-US" sz="2400" dirty="0">
              <a:latin typeface="Cambria" pitchFamily="18" charset="0"/>
            </a:endParaRPr>
          </a:p>
        </p:txBody>
      </p:sp>
      <p:pic>
        <p:nvPicPr>
          <p:cNvPr id="1026" name="Picture 2" descr="http://www.clker.com/cliparts/0/f/7/0/11954234311954389563ok_mark_h_kon_l_vdal_02.svg.h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2420888"/>
            <a:ext cx="432048" cy="331969"/>
          </a:xfrm>
          <a:prstGeom prst="rect">
            <a:avLst/>
          </a:prstGeom>
          <a:noFill/>
        </p:spPr>
      </p:pic>
      <p:pic>
        <p:nvPicPr>
          <p:cNvPr id="5" name="Picture 2" descr="http://www.clker.com/cliparts/0/f/7/0/11954234311954389563ok_mark_h_kon_l_vdal_02.svg.h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645024"/>
            <a:ext cx="432048" cy="331969"/>
          </a:xfrm>
          <a:prstGeom prst="rect">
            <a:avLst/>
          </a:prstGeom>
          <a:noFill/>
        </p:spPr>
      </p:pic>
      <p:pic>
        <p:nvPicPr>
          <p:cNvPr id="1028" name="Picture 4" descr="http://alexasamuels.com/wp-content/uploads/2009/12/CheckMark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4437112"/>
            <a:ext cx="561357" cy="620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Cambria" pitchFamily="18" charset="0"/>
              </a:rPr>
              <a:t>Stages of matching</a:t>
            </a:r>
            <a:br>
              <a:rPr lang="en-US" sz="3600" dirty="0" smtClean="0">
                <a:latin typeface="Cambria" pitchFamily="18" charset="0"/>
              </a:rPr>
            </a:br>
            <a:r>
              <a:rPr lang="en-US" sz="3600" dirty="0" smtClean="0">
                <a:latin typeface="Cambria" pitchFamily="18" charset="0"/>
              </a:rPr>
              <a:t>Recoding the name variable</a:t>
            </a:r>
            <a:endParaRPr lang="en-US" sz="3600" dirty="0">
              <a:latin typeface="Cambria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>
                <a:latin typeface="Cambria" pitchFamily="18" charset="0"/>
              </a:rPr>
              <a:t>Problem: the list of names in the original dataset was not compatible with the 2010 list, because…</a:t>
            </a:r>
            <a:endParaRPr lang="hu-HU" sz="2000" dirty="0" smtClean="0">
              <a:latin typeface="Cambria" pitchFamily="18" charset="0"/>
            </a:endParaRPr>
          </a:p>
          <a:p>
            <a:pPr marL="0" indent="0" algn="just">
              <a:buNone/>
            </a:pPr>
            <a:endParaRPr lang="en-US" sz="2000" dirty="0" smtClean="0">
              <a:latin typeface="Cambria" pitchFamily="18" charset="0"/>
            </a:endParaRPr>
          </a:p>
          <a:p>
            <a:pPr marL="514350" indent="-514350" algn="just">
              <a:buAutoNum type="arabicParenR"/>
            </a:pPr>
            <a:r>
              <a:rPr lang="en-US" sz="2000" dirty="0" smtClean="0">
                <a:latin typeface="Cambria" pitchFamily="18" charset="0"/>
              </a:rPr>
              <a:t>Candidates do not seem to be consistent in terms of how they use their names</a:t>
            </a:r>
            <a:endParaRPr lang="hu-HU" sz="2000" dirty="0" smtClean="0">
              <a:latin typeface="Cambria" pitchFamily="18" charset="0"/>
            </a:endParaRPr>
          </a:p>
          <a:p>
            <a:pPr marL="514350" indent="-514350" algn="just">
              <a:buAutoNum type="arabicParenR"/>
            </a:pPr>
            <a:endParaRPr lang="hu-HU" sz="2000" dirty="0" smtClean="0">
              <a:latin typeface="Cambria" pitchFamily="18" charset="0"/>
            </a:endParaRPr>
          </a:p>
          <a:p>
            <a:pPr marL="514350" indent="-514350" algn="just">
              <a:buAutoNum type="arabicParenR"/>
            </a:pPr>
            <a:r>
              <a:rPr lang="en-US" sz="2000" dirty="0" smtClean="0">
                <a:latin typeface="Cambria" pitchFamily="18" charset="0"/>
              </a:rPr>
              <a:t>The original dataset did not display characters like </a:t>
            </a:r>
            <a:r>
              <a:rPr lang="en-US" sz="2000" dirty="0" smtClean="0">
                <a:solidFill>
                  <a:srgbClr val="FF0000"/>
                </a:solidFill>
                <a:latin typeface="Cambria" pitchFamily="18" charset="0"/>
              </a:rPr>
              <a:t>ő</a:t>
            </a:r>
            <a:r>
              <a:rPr lang="en-US" sz="2000" dirty="0" smtClean="0">
                <a:latin typeface="Cambria" pitchFamily="18" charset="0"/>
              </a:rPr>
              <a:t> and </a:t>
            </a:r>
            <a:r>
              <a:rPr lang="en-US" sz="2000" dirty="0" smtClean="0">
                <a:solidFill>
                  <a:srgbClr val="FF0000"/>
                </a:solidFill>
                <a:latin typeface="Cambria" pitchFamily="18" charset="0"/>
              </a:rPr>
              <a:t>ű</a:t>
            </a:r>
            <a:r>
              <a:rPr lang="en-US" sz="2000" dirty="0" smtClean="0">
                <a:latin typeface="Cambria" pitchFamily="18" charset="0"/>
              </a:rPr>
              <a:t>, whereas the 2010 candidate list did.</a:t>
            </a:r>
            <a:endParaRPr lang="hu-HU" sz="2000" dirty="0" smtClean="0">
              <a:latin typeface="Cambria" pitchFamily="18" charset="0"/>
            </a:endParaRPr>
          </a:p>
          <a:p>
            <a:pPr marL="514350" indent="-514350" algn="just">
              <a:buNone/>
            </a:pPr>
            <a:endParaRPr lang="hu-HU" sz="2000" dirty="0"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n-US" sz="2000" dirty="0" smtClean="0">
                <a:latin typeface="Cambria" pitchFamily="18" charset="0"/>
              </a:rPr>
              <a:t>Solution: building names from components (prefix, family name, middle name, maiden name, first name, extra name). 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 automated and manual coding</a:t>
            </a:r>
            <a:endParaRPr lang="en-US" sz="20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Cambria" pitchFamily="18" charset="0"/>
              </a:rPr>
              <a:t>Stages of matching</a:t>
            </a:r>
            <a:br>
              <a:rPr lang="en-US" sz="3600" dirty="0" smtClean="0">
                <a:latin typeface="Cambria" pitchFamily="18" charset="0"/>
              </a:rPr>
            </a:br>
            <a:r>
              <a:rPr lang="en-US" sz="3600" dirty="0" smtClean="0">
                <a:latin typeface="Cambria" pitchFamily="18" charset="0"/>
              </a:rPr>
              <a:t>Recoding the name variable</a:t>
            </a:r>
            <a:endParaRPr lang="hu-HU" sz="3600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2843808" y="2060848"/>
          <a:ext cx="3600400" cy="432048"/>
        </p:xfrm>
        <a:graphic>
          <a:graphicData uri="http://schemas.openxmlformats.org/drawingml/2006/table">
            <a:tbl>
              <a:tblPr/>
              <a:tblGrid>
                <a:gridCol w="3600400"/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0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Batyikné</a:t>
                      </a:r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 Csőke Ágnes Erzsébet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áblázat 4"/>
          <p:cNvGraphicFramePr>
            <a:graphicFrameLocks noGrp="1"/>
          </p:cNvGraphicFramePr>
          <p:nvPr/>
        </p:nvGraphicFramePr>
        <p:xfrm>
          <a:off x="1187624" y="3356992"/>
          <a:ext cx="6984776" cy="1126604"/>
        </p:xfrm>
        <a:graphic>
          <a:graphicData uri="http://schemas.openxmlformats.org/drawingml/2006/table">
            <a:tbl>
              <a:tblPr/>
              <a:tblGrid>
                <a:gridCol w="1503053"/>
                <a:gridCol w="1184760"/>
                <a:gridCol w="1396955"/>
                <a:gridCol w="1315832"/>
                <a:gridCol w="1584176"/>
              </a:tblGrid>
              <a:tr h="563302"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Family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Middle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Maiden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First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Extra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302"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Batyikné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                   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Csőke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Ágnes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Erzsébet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3419872" y="537321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mbria" pitchFamily="18" charset="0"/>
              </a:rPr>
              <a:t>The basis of matching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9" name="Lefelé nyíl 8"/>
          <p:cNvSpPr/>
          <p:nvPr/>
        </p:nvSpPr>
        <p:spPr>
          <a:xfrm>
            <a:off x="4427984" y="4653136"/>
            <a:ext cx="432048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mbria" pitchFamily="18" charset="0"/>
              </a:rPr>
              <a:t>Stages of matching</a:t>
            </a:r>
            <a:br>
              <a:rPr lang="en-US" dirty="0" smtClean="0">
                <a:latin typeface="Cambria" pitchFamily="18" charset="0"/>
              </a:rPr>
            </a:br>
            <a:r>
              <a:rPr lang="en-US" dirty="0" smtClean="0">
                <a:latin typeface="Cambria" pitchFamily="18" charset="0"/>
              </a:rPr>
              <a:t>Initial matching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2420888"/>
            <a:ext cx="8229600" cy="40219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1600" dirty="0">
                <a:latin typeface="Cambria" pitchFamily="18" charset="0"/>
              </a:rPr>
              <a:t>SORT CASES BY </a:t>
            </a:r>
            <a:r>
              <a:rPr lang="hu-HU" sz="1600" dirty="0" err="1">
                <a:solidFill>
                  <a:srgbClr val="FF0000"/>
                </a:solidFill>
                <a:latin typeface="Cambria" pitchFamily="18" charset="0"/>
              </a:rPr>
              <a:t>familyname</a:t>
            </a:r>
            <a:r>
              <a:rPr lang="hu-HU" sz="1600" dirty="0">
                <a:solidFill>
                  <a:srgbClr val="FF0000"/>
                </a:solidFill>
                <a:latin typeface="Cambria" pitchFamily="18" charset="0"/>
              </a:rPr>
              <a:t>(A) </a:t>
            </a:r>
            <a:r>
              <a:rPr lang="hu-HU" sz="1600" dirty="0" err="1">
                <a:solidFill>
                  <a:srgbClr val="FF0000"/>
                </a:solidFill>
                <a:latin typeface="Cambria" pitchFamily="18" charset="0"/>
              </a:rPr>
              <a:t>firstname</a:t>
            </a:r>
            <a:r>
              <a:rPr lang="hu-HU" sz="1600" dirty="0">
                <a:solidFill>
                  <a:srgbClr val="FF0000"/>
                </a:solidFill>
                <a:latin typeface="Cambria" pitchFamily="18" charset="0"/>
              </a:rPr>
              <a:t>(</a:t>
            </a:r>
            <a:r>
              <a:rPr lang="hu-HU" sz="1600" dirty="0" err="1">
                <a:solidFill>
                  <a:srgbClr val="FF0000"/>
                </a:solidFill>
                <a:latin typeface="Cambria" pitchFamily="18" charset="0"/>
              </a:rPr>
              <a:t>A</a:t>
            </a:r>
            <a:r>
              <a:rPr lang="hu-HU" sz="1600" dirty="0">
                <a:solidFill>
                  <a:srgbClr val="FF0000"/>
                </a:solidFill>
                <a:latin typeface="Cambria" pitchFamily="18" charset="0"/>
              </a:rPr>
              <a:t>) </a:t>
            </a:r>
            <a:r>
              <a:rPr lang="hu-HU" sz="1600" dirty="0" err="1">
                <a:solidFill>
                  <a:srgbClr val="FF0000"/>
                </a:solidFill>
                <a:latin typeface="Cambria" pitchFamily="18" charset="0"/>
              </a:rPr>
              <a:t>middlename</a:t>
            </a:r>
            <a:r>
              <a:rPr lang="hu-HU" sz="1600" dirty="0">
                <a:solidFill>
                  <a:srgbClr val="FF0000"/>
                </a:solidFill>
                <a:latin typeface="Cambria" pitchFamily="18" charset="0"/>
              </a:rPr>
              <a:t>(</a:t>
            </a:r>
            <a:r>
              <a:rPr lang="hu-HU" sz="1600" dirty="0" err="1">
                <a:solidFill>
                  <a:srgbClr val="FF0000"/>
                </a:solidFill>
                <a:latin typeface="Cambria" pitchFamily="18" charset="0"/>
              </a:rPr>
              <a:t>A</a:t>
            </a:r>
            <a:r>
              <a:rPr lang="hu-HU" sz="1600" dirty="0">
                <a:solidFill>
                  <a:srgbClr val="FF0000"/>
                </a:solidFill>
                <a:latin typeface="Cambria" pitchFamily="18" charset="0"/>
              </a:rPr>
              <a:t>) </a:t>
            </a:r>
            <a:r>
              <a:rPr lang="hu-HU" sz="1600" dirty="0" err="1">
                <a:solidFill>
                  <a:srgbClr val="FF0000"/>
                </a:solidFill>
                <a:latin typeface="Cambria" pitchFamily="18" charset="0"/>
              </a:rPr>
              <a:t>maidenname</a:t>
            </a:r>
            <a:r>
              <a:rPr lang="hu-HU" sz="1600" dirty="0">
                <a:solidFill>
                  <a:srgbClr val="FF0000"/>
                </a:solidFill>
                <a:latin typeface="Cambria" pitchFamily="18" charset="0"/>
              </a:rPr>
              <a:t>(</a:t>
            </a:r>
            <a:r>
              <a:rPr lang="hu-HU" sz="1600" dirty="0" err="1">
                <a:solidFill>
                  <a:srgbClr val="FF0000"/>
                </a:solidFill>
                <a:latin typeface="Cambria" pitchFamily="18" charset="0"/>
              </a:rPr>
              <a:t>A</a:t>
            </a:r>
            <a:r>
              <a:rPr lang="hu-HU" sz="1600" dirty="0">
                <a:solidFill>
                  <a:srgbClr val="FF0000"/>
                </a:solidFill>
                <a:latin typeface="Cambria" pitchFamily="18" charset="0"/>
              </a:rPr>
              <a:t>) </a:t>
            </a:r>
            <a:r>
              <a:rPr lang="hu-HU" sz="1600" dirty="0" err="1">
                <a:solidFill>
                  <a:srgbClr val="FF0000"/>
                </a:solidFill>
                <a:latin typeface="Cambria" pitchFamily="18" charset="0"/>
              </a:rPr>
              <a:t>extraname</a:t>
            </a:r>
            <a:r>
              <a:rPr lang="hu-HU" sz="1600" dirty="0">
                <a:solidFill>
                  <a:srgbClr val="FF0000"/>
                </a:solidFill>
                <a:latin typeface="Cambria" pitchFamily="18" charset="0"/>
              </a:rPr>
              <a:t>(</a:t>
            </a:r>
            <a:r>
              <a:rPr lang="hu-HU" sz="1600" dirty="0" err="1">
                <a:solidFill>
                  <a:srgbClr val="FF0000"/>
                </a:solidFill>
                <a:latin typeface="Cambria" pitchFamily="18" charset="0"/>
              </a:rPr>
              <a:t>A</a:t>
            </a:r>
            <a:r>
              <a:rPr lang="hu-HU" sz="1600" dirty="0">
                <a:solidFill>
                  <a:srgbClr val="FF0000"/>
                </a:solidFill>
                <a:latin typeface="Cambria" pitchFamily="18" charset="0"/>
              </a:rPr>
              <a:t>).</a:t>
            </a:r>
          </a:p>
          <a:p>
            <a:pPr>
              <a:buNone/>
            </a:pPr>
            <a:r>
              <a:rPr lang="hu-HU" sz="1600" dirty="0">
                <a:latin typeface="Cambria" pitchFamily="18" charset="0"/>
              </a:rPr>
              <a:t>MATCH FILES /FILE=*</a:t>
            </a:r>
          </a:p>
          <a:p>
            <a:pPr>
              <a:buNone/>
            </a:pPr>
            <a:r>
              <a:rPr lang="hu-HU" sz="1600" dirty="0">
                <a:latin typeface="Cambria" pitchFamily="18" charset="0"/>
              </a:rPr>
              <a:t>  /FILE='DataSet2'</a:t>
            </a:r>
          </a:p>
          <a:p>
            <a:pPr>
              <a:buNone/>
            </a:pPr>
            <a:r>
              <a:rPr lang="hu-HU" sz="1600" dirty="0">
                <a:latin typeface="Cambria" pitchFamily="18" charset="0"/>
              </a:rPr>
              <a:t>  /RENAME (</a:t>
            </a:r>
            <a:r>
              <a:rPr lang="hu-HU" sz="1600" dirty="0" err="1">
                <a:latin typeface="Cambria" pitchFamily="18" charset="0"/>
              </a:rPr>
              <a:t>prefix</a:t>
            </a:r>
            <a:r>
              <a:rPr lang="hu-HU" sz="1600" dirty="0">
                <a:latin typeface="Cambria" pitchFamily="18" charset="0"/>
              </a:rPr>
              <a:t> = d0)</a:t>
            </a:r>
          </a:p>
          <a:p>
            <a:pPr>
              <a:buNone/>
            </a:pPr>
            <a:r>
              <a:rPr lang="hu-HU" sz="1600" dirty="0">
                <a:latin typeface="Cambria" pitchFamily="18" charset="0"/>
              </a:rPr>
              <a:t>  /BY </a:t>
            </a:r>
            <a:r>
              <a:rPr lang="hu-HU" sz="1600" dirty="0" err="1">
                <a:solidFill>
                  <a:srgbClr val="FF0000"/>
                </a:solidFill>
                <a:latin typeface="Cambria" pitchFamily="18" charset="0"/>
              </a:rPr>
              <a:t>familyname</a:t>
            </a:r>
            <a:r>
              <a:rPr lang="hu-HU" sz="1600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hu-HU" sz="1600" dirty="0" err="1">
                <a:solidFill>
                  <a:srgbClr val="FF0000"/>
                </a:solidFill>
                <a:latin typeface="Cambria" pitchFamily="18" charset="0"/>
              </a:rPr>
              <a:t>firstname</a:t>
            </a:r>
            <a:r>
              <a:rPr lang="hu-HU" sz="1600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hu-HU" sz="1600" dirty="0" err="1">
                <a:solidFill>
                  <a:srgbClr val="FF0000"/>
                </a:solidFill>
                <a:latin typeface="Cambria" pitchFamily="18" charset="0"/>
              </a:rPr>
              <a:t>middlename</a:t>
            </a:r>
            <a:r>
              <a:rPr lang="hu-HU" sz="1600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hu-HU" sz="1600" dirty="0" err="1">
                <a:solidFill>
                  <a:srgbClr val="FF0000"/>
                </a:solidFill>
                <a:latin typeface="Cambria" pitchFamily="18" charset="0"/>
              </a:rPr>
              <a:t>maidenname</a:t>
            </a:r>
            <a:r>
              <a:rPr lang="hu-HU" sz="1600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hu-HU" sz="1600" dirty="0" err="1">
                <a:solidFill>
                  <a:srgbClr val="FF0000"/>
                </a:solidFill>
                <a:latin typeface="Cambria" pitchFamily="18" charset="0"/>
              </a:rPr>
              <a:t>extraname</a:t>
            </a:r>
            <a:endParaRPr lang="hu-HU" sz="1600" dirty="0">
              <a:solidFill>
                <a:srgbClr val="FF0000"/>
              </a:solidFill>
              <a:latin typeface="Cambria" pitchFamily="18" charset="0"/>
            </a:endParaRPr>
          </a:p>
          <a:p>
            <a:pPr>
              <a:buNone/>
            </a:pPr>
            <a:r>
              <a:rPr lang="hu-HU" sz="1600" dirty="0">
                <a:latin typeface="Cambria" pitchFamily="18" charset="0"/>
              </a:rPr>
              <a:t>  /DROP= d0.</a:t>
            </a:r>
          </a:p>
          <a:p>
            <a:pPr>
              <a:buNone/>
            </a:pPr>
            <a:r>
              <a:rPr lang="hu-HU" sz="1600" dirty="0">
                <a:latin typeface="Cambria" pitchFamily="18" charset="0"/>
              </a:rPr>
              <a:t>EXECUTE.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latin typeface="Cambria" pitchFamily="18" charset="0"/>
              </a:rPr>
              <a:t>Stages of matching</a:t>
            </a:r>
            <a:br>
              <a:rPr lang="en-US" sz="3200" dirty="0" smtClean="0">
                <a:latin typeface="Cambria" pitchFamily="18" charset="0"/>
              </a:rPr>
            </a:br>
            <a:r>
              <a:rPr lang="en-US" sz="3200" dirty="0" smtClean="0">
                <a:latin typeface="Cambria" pitchFamily="18" charset="0"/>
              </a:rPr>
              <a:t>The need to double</a:t>
            </a:r>
            <a:r>
              <a:rPr lang="hu-HU" sz="3200" dirty="0" smtClean="0">
                <a:latin typeface="Cambria" pitchFamily="18" charset="0"/>
              </a:rPr>
              <a:t>-</a:t>
            </a:r>
            <a:r>
              <a:rPr lang="en-US" sz="3200" dirty="0" smtClean="0">
                <a:latin typeface="Cambria" pitchFamily="18" charset="0"/>
              </a:rPr>
              <a:t>check</a:t>
            </a:r>
            <a:endParaRPr lang="en-US" sz="3200" dirty="0">
              <a:latin typeface="Cambria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457200" indent="-457200" algn="just">
              <a:buAutoNum type="arabicParenR"/>
            </a:pPr>
            <a:r>
              <a:rPr lang="en-US" sz="2400" dirty="0" smtClean="0">
                <a:latin typeface="Cambria" pitchFamily="18" charset="0"/>
              </a:rPr>
              <a:t>Candidates with identical names (names that come up more than once over time)</a:t>
            </a:r>
          </a:p>
          <a:p>
            <a:pPr marL="457200" indent="-457200" algn="just">
              <a:buNone/>
            </a:pPr>
            <a:r>
              <a:rPr lang="en-US" sz="2400" u="sng" dirty="0" smtClean="0">
                <a:latin typeface="Cambria" pitchFamily="18" charset="0"/>
              </a:rPr>
              <a:t>Problems</a:t>
            </a:r>
            <a:r>
              <a:rPr lang="en-US" sz="2400" dirty="0" smtClean="0">
                <a:latin typeface="Cambria" pitchFamily="18" charset="0"/>
              </a:rPr>
              <a:t>:</a:t>
            </a:r>
          </a:p>
          <a:p>
            <a:pPr marL="457200" indent="-457200" algn="just">
              <a:buFontTx/>
              <a:buChar char="-"/>
            </a:pPr>
            <a:r>
              <a:rPr lang="en-US" sz="2400" dirty="0" smtClean="0">
                <a:latin typeface="Cambria" pitchFamily="18" charset="0"/>
              </a:rPr>
              <a:t>Candidates classified as newcomers might match a candidate from the previous elections</a:t>
            </a:r>
          </a:p>
          <a:p>
            <a:pPr marL="457200" indent="-457200" algn="just">
              <a:buFontTx/>
              <a:buChar char="-"/>
            </a:pPr>
            <a:r>
              <a:rPr lang="en-US" sz="2400" dirty="0" smtClean="0">
                <a:latin typeface="Cambria" pitchFamily="18" charset="0"/>
              </a:rPr>
              <a:t>Candidates matched to candidates from the previous elections might not be the right matches</a:t>
            </a:r>
          </a:p>
          <a:p>
            <a:pPr marL="857250" lvl="1" indent="-457200" algn="just">
              <a:buFontTx/>
              <a:buChar char="-"/>
            </a:pPr>
            <a:r>
              <a:rPr lang="en-US" sz="2000" dirty="0" smtClean="0">
                <a:latin typeface="Cambria" pitchFamily="18" charset="0"/>
              </a:rPr>
              <a:t>they might be newcomers</a:t>
            </a:r>
          </a:p>
          <a:p>
            <a:pPr marL="857250" lvl="1" indent="-457200" algn="just">
              <a:buFontTx/>
              <a:buChar char="-"/>
            </a:pPr>
            <a:r>
              <a:rPr lang="en-US" sz="2000" dirty="0" smtClean="0">
                <a:latin typeface="Cambria" pitchFamily="18" charset="0"/>
              </a:rPr>
              <a:t>they might be matches of other candidates</a:t>
            </a:r>
          </a:p>
          <a:p>
            <a:pPr marL="857250" lvl="1" indent="-457200" algn="just">
              <a:buFontTx/>
              <a:buChar char="-"/>
            </a:pPr>
            <a:endParaRPr lang="en-US" sz="2000" dirty="0" smtClean="0">
              <a:latin typeface="Cambria" pitchFamily="18" charset="0"/>
            </a:endParaRPr>
          </a:p>
          <a:p>
            <a:pPr marL="457200" indent="-457200" algn="just">
              <a:buNone/>
            </a:pPr>
            <a:r>
              <a:rPr lang="en-US" sz="2400" dirty="0" smtClean="0">
                <a:latin typeface="Cambria" pitchFamily="18" charset="0"/>
              </a:rPr>
              <a:t>2) Candidates with names that have only come up once before</a:t>
            </a:r>
          </a:p>
          <a:p>
            <a:pPr marL="0" indent="0" algn="just">
              <a:buNone/>
            </a:pPr>
            <a:r>
              <a:rPr lang="en-US" sz="2400" u="sng" dirty="0" smtClean="0">
                <a:latin typeface="Cambria" pitchFamily="18" charset="0"/>
              </a:rPr>
              <a:t>Problem</a:t>
            </a:r>
            <a:r>
              <a:rPr lang="en-US" sz="2400" dirty="0" smtClean="0">
                <a:latin typeface="Cambria" pitchFamily="18" charset="0"/>
              </a:rPr>
              <a:t>: 2010 candidates matched to candidates from the previous election might be actually newcomers</a:t>
            </a:r>
          </a:p>
          <a:p>
            <a:pPr marL="0" indent="0" algn="just">
              <a:buNone/>
            </a:pPr>
            <a:endParaRPr lang="en-US" sz="2400" dirty="0" smtClean="0"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Cambria" pitchFamily="18" charset="0"/>
              </a:rPr>
              <a:t>3) Candidates with unique names (no problems involved)</a:t>
            </a:r>
          </a:p>
          <a:p>
            <a:pPr marL="457200" indent="-457200" algn="just">
              <a:buNone/>
            </a:pPr>
            <a:endParaRPr lang="en-US" sz="24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620688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>
                <a:latin typeface="Cambria" pitchFamily="18" charset="0"/>
              </a:rPr>
              <a:t>Candidates classified as newcomers might match a candidate from the previous elections</a:t>
            </a:r>
          </a:p>
          <a:p>
            <a:pPr marL="0" indent="0" algn="just">
              <a:buNone/>
            </a:pPr>
            <a:endParaRPr lang="hu-HU" sz="2000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1763688" y="2276872"/>
          <a:ext cx="5522788" cy="2204440"/>
        </p:xfrm>
        <a:graphic>
          <a:graphicData uri="http://schemas.openxmlformats.org/drawingml/2006/table">
            <a:tbl>
              <a:tblPr/>
              <a:tblGrid>
                <a:gridCol w="1577149"/>
                <a:gridCol w="1577149"/>
                <a:gridCol w="2368490"/>
              </a:tblGrid>
              <a:tr h="440888"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1990-2006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8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2010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888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Kovács Ferenc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18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1800" b="0" i="0" u="none" strike="noStrike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888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Kovács Ferenc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18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1800" b="0" i="0" u="none" strike="noStrike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888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Kovács Ferenc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18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1800" b="0" i="0" u="none" strike="noStrike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888">
                <a:tc>
                  <a:txBody>
                    <a:bodyPr/>
                    <a:lstStyle/>
                    <a:p>
                      <a:pPr algn="l" fontAlgn="b"/>
                      <a:endParaRPr lang="hu-HU" sz="18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18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Kovács Ferenc </a:t>
                      </a:r>
                      <a:r>
                        <a:rPr lang="hu-HU" sz="1800" b="0" i="0" u="sng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Sándor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6" name="Egyenes összekötő nyíllal 5"/>
          <p:cNvCxnSpPr/>
          <p:nvPr/>
        </p:nvCxnSpPr>
        <p:spPr>
          <a:xfrm flipH="1" flipV="1">
            <a:off x="3203848" y="3140968"/>
            <a:ext cx="1584176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 smtClean="0">
                <a:latin typeface="Cambria" pitchFamily="18" charset="0"/>
              </a:rPr>
              <a:t>Candidates matched to candidates from the previous elections might not be the right matches</a:t>
            </a:r>
          </a:p>
          <a:p>
            <a:pPr marL="857250" lvl="1" indent="-457200" algn="just">
              <a:buFontTx/>
              <a:buChar char="-"/>
            </a:pPr>
            <a:r>
              <a:rPr lang="en-US" sz="2000" dirty="0" smtClean="0">
                <a:latin typeface="Cambria" pitchFamily="18" charset="0"/>
              </a:rPr>
              <a:t>they might be newcomers</a:t>
            </a:r>
          </a:p>
          <a:p>
            <a:pPr marL="857250" lvl="1" indent="-457200" algn="just">
              <a:buFontTx/>
              <a:buChar char="-"/>
            </a:pPr>
            <a:r>
              <a:rPr lang="en-US" sz="2000" dirty="0" smtClean="0">
                <a:latin typeface="Cambria" pitchFamily="18" charset="0"/>
              </a:rPr>
              <a:t>they might be matches of other candidates</a:t>
            </a:r>
          </a:p>
          <a:p>
            <a:endParaRPr lang="hu-HU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1475656" y="2060848"/>
          <a:ext cx="5760639" cy="1296144"/>
        </p:xfrm>
        <a:graphic>
          <a:graphicData uri="http://schemas.openxmlformats.org/drawingml/2006/table">
            <a:tbl>
              <a:tblPr/>
              <a:tblGrid>
                <a:gridCol w="2736304"/>
                <a:gridCol w="553840"/>
                <a:gridCol w="2470495"/>
              </a:tblGrid>
              <a:tr h="324036"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1990-2006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6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2010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Kovács Ferenc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Kovács Ferenc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Kovács Ferenc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600" b="0" i="0" u="none" strike="noStrike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Kovács Ferenc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6" name="Egyenes összekötő nyíllal 5"/>
          <p:cNvCxnSpPr/>
          <p:nvPr/>
        </p:nvCxnSpPr>
        <p:spPr>
          <a:xfrm flipH="1">
            <a:off x="3563888" y="2708920"/>
            <a:ext cx="180020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áblázat 6"/>
          <p:cNvGraphicFramePr>
            <a:graphicFrameLocks noGrp="1"/>
          </p:cNvGraphicFramePr>
          <p:nvPr/>
        </p:nvGraphicFramePr>
        <p:xfrm>
          <a:off x="1475656" y="4149080"/>
          <a:ext cx="5760639" cy="1296144"/>
        </p:xfrm>
        <a:graphic>
          <a:graphicData uri="http://schemas.openxmlformats.org/drawingml/2006/table">
            <a:tbl>
              <a:tblPr/>
              <a:tblGrid>
                <a:gridCol w="2736304"/>
                <a:gridCol w="553840"/>
                <a:gridCol w="2470495"/>
              </a:tblGrid>
              <a:tr h="324036"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1990-2006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6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2010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Kovács Ferenc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Kovács Ferenc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Kovács Ferenc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600" b="0" i="0" u="none" strike="noStrike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Kovács Ferenc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9" name="Egyenes összekötő nyíllal 8"/>
          <p:cNvCxnSpPr/>
          <p:nvPr/>
        </p:nvCxnSpPr>
        <p:spPr>
          <a:xfrm flipH="1">
            <a:off x="3563888" y="4725144"/>
            <a:ext cx="172819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>
                <a:latin typeface="Cambria" pitchFamily="18" charset="0"/>
              </a:rPr>
              <a:t>All the above in more complicated ways</a:t>
            </a:r>
            <a:endParaRPr lang="en-US" sz="2400" dirty="0">
              <a:latin typeface="Cambria" pitchFamily="18" charset="0"/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1259632" y="2060848"/>
          <a:ext cx="6552728" cy="2160240"/>
        </p:xfrm>
        <a:graphic>
          <a:graphicData uri="http://schemas.openxmlformats.org/drawingml/2006/table">
            <a:tbl>
              <a:tblPr/>
              <a:tblGrid>
                <a:gridCol w="3112546"/>
                <a:gridCol w="629993"/>
                <a:gridCol w="2810189"/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1990-2006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6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2010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Kovács Ferenc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Kovács Ferenc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Kovács Ferenc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Kovács</a:t>
                      </a:r>
                      <a:r>
                        <a:rPr lang="hu-HU" sz="1600" b="0" i="0" u="none" strike="noStrike" baseline="0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 Ferenc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Kovács Ferenc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Kovács Ferenc</a:t>
                      </a:r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6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Kovács Ferenc</a:t>
                      </a:r>
                      <a:endParaRPr lang="hu-HU" sz="1600" b="0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6" name="Egyenes összekötő nyíllal 5"/>
          <p:cNvCxnSpPr/>
          <p:nvPr/>
        </p:nvCxnSpPr>
        <p:spPr>
          <a:xfrm flipH="1" flipV="1">
            <a:off x="3491880" y="2780928"/>
            <a:ext cx="2304256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gyenes összekötő nyíllal 7"/>
          <p:cNvCxnSpPr/>
          <p:nvPr/>
        </p:nvCxnSpPr>
        <p:spPr>
          <a:xfrm flipH="1">
            <a:off x="3419872" y="2780928"/>
            <a:ext cx="244827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gyenes összekötő nyíllal 9"/>
          <p:cNvCxnSpPr/>
          <p:nvPr/>
        </p:nvCxnSpPr>
        <p:spPr>
          <a:xfrm flipH="1">
            <a:off x="3491880" y="3140968"/>
            <a:ext cx="2304256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Cambria" pitchFamily="18" charset="0"/>
              </a:rPr>
              <a:t>Decision heuristics for manual matching</a:t>
            </a:r>
            <a:endParaRPr lang="en-US" sz="2800" dirty="0">
              <a:latin typeface="Cambria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206084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latin typeface="Cambria" pitchFamily="18" charset="0"/>
              </a:rPr>
              <a:t>Year of birth (if available)</a:t>
            </a:r>
          </a:p>
          <a:p>
            <a:r>
              <a:rPr lang="en-US" sz="2400" dirty="0" smtClean="0">
                <a:latin typeface="Cambria" pitchFamily="18" charset="0"/>
              </a:rPr>
              <a:t>Party affiliation and county of nomination</a:t>
            </a:r>
          </a:p>
          <a:p>
            <a:r>
              <a:rPr lang="en-US" sz="2400" dirty="0" smtClean="0">
                <a:latin typeface="Cambria" pitchFamily="18" charset="0"/>
              </a:rPr>
              <a:t>SMD of nomination</a:t>
            </a:r>
          </a:p>
          <a:p>
            <a:r>
              <a:rPr lang="en-US" sz="2400" dirty="0" smtClean="0">
                <a:latin typeface="Cambria" pitchFamily="18" charset="0"/>
              </a:rPr>
              <a:t>Local political background (if available)</a:t>
            </a:r>
          </a:p>
          <a:p>
            <a:r>
              <a:rPr lang="en-US" sz="2400" dirty="0" smtClean="0">
                <a:latin typeface="Cambria" pitchFamily="18" charset="0"/>
              </a:rPr>
              <a:t>Candidate photos (!)</a:t>
            </a:r>
          </a:p>
          <a:p>
            <a:endParaRPr lang="en-US" sz="2400" dirty="0" smtClean="0">
              <a:latin typeface="Cambria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Cambria" pitchFamily="18" charset="0"/>
              </a:rPr>
              <a:t>Sources: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Cambria" pitchFamily="18" charset="0"/>
              </a:rPr>
              <a:t>National Elections Office </a:t>
            </a:r>
            <a:r>
              <a:rPr lang="en-US" sz="2400" dirty="0" smtClean="0">
                <a:latin typeface="Cambria" pitchFamily="18" charset="0"/>
                <a:sym typeface="Wingdings" pitchFamily="2" charset="2"/>
              </a:rPr>
              <a:t> </a:t>
            </a:r>
            <a:r>
              <a:rPr lang="en-US" sz="2400" dirty="0" smtClean="0">
                <a:latin typeface="Cambria" pitchFamily="18" charset="0"/>
                <a:sym typeface="Wingdings" pitchFamily="2" charset="2"/>
                <a:hlinkClick r:id="rId2"/>
              </a:rPr>
              <a:t>www.valasztas.hu</a:t>
            </a:r>
            <a:endParaRPr lang="en-US" sz="2400" dirty="0" smtClean="0">
              <a:latin typeface="Cambria" pitchFamily="18" charset="0"/>
              <a:sym typeface="Wingdings" pitchFamily="2" charset="2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Cambria" pitchFamily="18" charset="0"/>
                <a:sym typeface="Wingdings" pitchFamily="2" charset="2"/>
              </a:rPr>
              <a:t>National and local newspapers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Cambria" pitchFamily="18" charset="0"/>
                <a:sym typeface="Wingdings" pitchFamily="2" charset="2"/>
              </a:rPr>
              <a:t>Candidate</a:t>
            </a:r>
            <a:r>
              <a:rPr lang="hu-HU" sz="2400" dirty="0" smtClean="0">
                <a:latin typeface="Cambria" pitchFamily="18" charset="0"/>
                <a:sym typeface="Wingdings" pitchFamily="2" charset="2"/>
              </a:rPr>
              <a:t> and </a:t>
            </a:r>
            <a:r>
              <a:rPr lang="hu-HU" sz="2400" dirty="0" err="1" smtClean="0">
                <a:latin typeface="Cambria" pitchFamily="18" charset="0"/>
                <a:sym typeface="Wingdings" pitchFamily="2" charset="2"/>
              </a:rPr>
              <a:t>party</a:t>
            </a:r>
            <a:r>
              <a:rPr lang="en-US" sz="2400" dirty="0" smtClean="0">
                <a:latin typeface="Cambria" pitchFamily="18" charset="0"/>
                <a:sym typeface="Wingdings" pitchFamily="2" charset="2"/>
              </a:rPr>
              <a:t> websites</a:t>
            </a:r>
          </a:p>
          <a:p>
            <a:pPr>
              <a:buFontTx/>
              <a:buChar char="-"/>
            </a:pPr>
            <a:r>
              <a:rPr lang="en-US" sz="2400" dirty="0" err="1" smtClean="0">
                <a:latin typeface="Cambria" pitchFamily="18" charset="0"/>
                <a:sym typeface="Wingdings" pitchFamily="2" charset="2"/>
              </a:rPr>
              <a:t>Facebook</a:t>
            </a:r>
            <a:r>
              <a:rPr lang="en-US" sz="2400" dirty="0" smtClean="0">
                <a:latin typeface="Cambria" pitchFamily="18" charset="0"/>
                <a:sym typeface="Wingdings" pitchFamily="2" charset="2"/>
              </a:rPr>
              <a:t> pages</a:t>
            </a:r>
            <a:endParaRPr lang="en-US" sz="24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ambria" pitchFamily="18" charset="0"/>
              </a:rPr>
              <a:t>The numbers</a:t>
            </a:r>
            <a:endParaRPr lang="en-US" sz="3600" dirty="0">
              <a:latin typeface="Cambria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000" dirty="0" smtClean="0">
                <a:latin typeface="Cambria" pitchFamily="18" charset="0"/>
              </a:rPr>
              <a:t>Number of candidates (1990-2006): 13 652</a:t>
            </a:r>
          </a:p>
          <a:p>
            <a:pPr>
              <a:buNone/>
            </a:pPr>
            <a:r>
              <a:rPr lang="en-US" sz="2000" dirty="0" smtClean="0">
                <a:latin typeface="Cambria" pitchFamily="18" charset="0"/>
              </a:rPr>
              <a:t>Number  of candidates (2010): 2498</a:t>
            </a:r>
          </a:p>
          <a:p>
            <a:pPr>
              <a:buNone/>
            </a:pPr>
            <a:endParaRPr lang="en-US" sz="2000" dirty="0" smtClean="0">
              <a:latin typeface="Cambria" pitchFamily="18" charset="0"/>
            </a:endParaRPr>
          </a:p>
          <a:p>
            <a:pPr>
              <a:buNone/>
            </a:pPr>
            <a:r>
              <a:rPr lang="en-US" sz="2000" u="sng" dirty="0" smtClean="0">
                <a:latin typeface="Cambria" pitchFamily="18" charset="0"/>
              </a:rPr>
              <a:t>Based on the initial matching:</a:t>
            </a:r>
          </a:p>
          <a:p>
            <a:pPr>
              <a:buNone/>
            </a:pPr>
            <a:r>
              <a:rPr lang="en-US" sz="2000" dirty="0" smtClean="0">
                <a:latin typeface="Cambria" pitchFamily="18" charset="0"/>
              </a:rPr>
              <a:t>Unique names: 1368 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 To be checked: </a:t>
            </a:r>
            <a:r>
              <a:rPr lang="en-US" sz="2000" b="1" dirty="0" smtClean="0">
                <a:latin typeface="Cambria" pitchFamily="18" charset="0"/>
                <a:sym typeface="Wingdings" pitchFamily="2" charset="2"/>
              </a:rPr>
              <a:t>1130</a:t>
            </a:r>
          </a:p>
          <a:p>
            <a:pPr>
              <a:buNone/>
            </a:pP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Newcomers: 1479</a:t>
            </a:r>
          </a:p>
          <a:p>
            <a:pPr>
              <a:buNone/>
            </a:pP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Falsely classified newcomers: 109</a:t>
            </a:r>
          </a:p>
          <a:p>
            <a:pPr>
              <a:buNone/>
            </a:pP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Matched but turned out to be new</a:t>
            </a:r>
            <a:r>
              <a:rPr lang="hu-HU" sz="2000" dirty="0" smtClean="0">
                <a:latin typeface="Cambria" pitchFamily="18" charset="0"/>
                <a:sym typeface="Wingdings" pitchFamily="2" charset="2"/>
              </a:rPr>
              <a:t>c</a:t>
            </a:r>
            <a:r>
              <a:rPr lang="en-US" sz="2000" dirty="0" err="1" smtClean="0">
                <a:latin typeface="Cambria" pitchFamily="18" charset="0"/>
                <a:sym typeface="Wingdings" pitchFamily="2" charset="2"/>
              </a:rPr>
              <a:t>omers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: 250</a:t>
            </a:r>
          </a:p>
          <a:p>
            <a:pPr>
              <a:buNone/>
            </a:pP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Matched but turned out to be </a:t>
            </a:r>
            <a:r>
              <a:rPr lang="en-US" sz="2000" dirty="0" err="1" smtClean="0">
                <a:latin typeface="Cambria" pitchFamily="18" charset="0"/>
                <a:sym typeface="Wingdings" pitchFamily="2" charset="2"/>
              </a:rPr>
              <a:t>matche</a:t>
            </a:r>
            <a:r>
              <a:rPr lang="hu-HU" sz="2000" dirty="0" smtClean="0">
                <a:latin typeface="Cambria" pitchFamily="18" charset="0"/>
                <a:sym typeface="Wingdings" pitchFamily="2" charset="2"/>
              </a:rPr>
              <a:t>s</a:t>
            </a: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 to different candidates: 16</a:t>
            </a:r>
          </a:p>
          <a:p>
            <a:pPr>
              <a:buNone/>
            </a:pPr>
            <a:endParaRPr lang="en-US" sz="2000" dirty="0" smtClean="0">
              <a:latin typeface="Cambria" pitchFamily="18" charset="0"/>
              <a:sym typeface="Wingdings" pitchFamily="2" charset="2"/>
            </a:endParaRPr>
          </a:p>
          <a:p>
            <a:pPr>
              <a:buNone/>
            </a:pPr>
            <a:r>
              <a:rPr lang="en-US" sz="2000" u="sng" dirty="0" smtClean="0">
                <a:latin typeface="Cambria" pitchFamily="18" charset="0"/>
                <a:sym typeface="Wingdings" pitchFamily="2" charset="2"/>
              </a:rPr>
              <a:t>Final version:</a:t>
            </a:r>
          </a:p>
          <a:p>
            <a:pPr>
              <a:buNone/>
            </a:pP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Newcomers: 1610</a:t>
            </a:r>
          </a:p>
          <a:p>
            <a:pPr>
              <a:buNone/>
            </a:pPr>
            <a:r>
              <a:rPr lang="en-US" sz="2000" dirty="0" smtClean="0">
                <a:latin typeface="Cambria" pitchFamily="18" charset="0"/>
                <a:sym typeface="Wingdings" pitchFamily="2" charset="2"/>
              </a:rPr>
              <a:t>Matches: 888</a:t>
            </a:r>
            <a:endParaRPr lang="en-US" sz="2000" dirty="0" smtClean="0">
              <a:latin typeface="Cambria" pitchFamily="18" charset="0"/>
            </a:endParaRPr>
          </a:p>
          <a:p>
            <a:pPr>
              <a:buNone/>
            </a:pPr>
            <a:endParaRPr lang="en-US" sz="2000" dirty="0"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 dirty="0" smtClean="0">
                <a:latin typeface="Cambria" pitchFamily="18" charset="0"/>
              </a:rPr>
              <a:t>Thank you for your attention!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791</Words>
  <Application>Microsoft Office PowerPoint</Application>
  <PresentationFormat>Diavetítés a képernyőre (4:3 oldalarány)</PresentationFormat>
  <Paragraphs>190</Paragraphs>
  <Slides>24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24</vt:i4>
      </vt:variant>
    </vt:vector>
  </HeadingPairs>
  <TitlesOfParts>
    <vt:vector size="25" baseType="lpstr">
      <vt:lpstr>Office-téma</vt:lpstr>
      <vt:lpstr>Notes on the Hungarian data collection, 2010</vt:lpstr>
      <vt:lpstr>Contents</vt:lpstr>
      <vt:lpstr>3. dia</vt:lpstr>
      <vt:lpstr>About the source</vt:lpstr>
      <vt:lpstr>What was available?</vt:lpstr>
      <vt:lpstr>Main tasks</vt:lpstr>
      <vt:lpstr>Saving the complete list</vt:lpstr>
      <vt:lpstr>Extracting IDs from hyperlinks</vt:lpstr>
      <vt:lpstr>Main tasks</vt:lpstr>
      <vt:lpstr>Importing data</vt:lpstr>
      <vt:lpstr>Main tasks</vt:lpstr>
      <vt:lpstr>Obtained data</vt:lpstr>
      <vt:lpstr>Candidate matching</vt:lpstr>
      <vt:lpstr>What we (do not) have</vt:lpstr>
      <vt:lpstr>Stages of matching Recoding the name variable</vt:lpstr>
      <vt:lpstr>Stages of matching Recoding the name variable</vt:lpstr>
      <vt:lpstr>Stages of matching Initial matching</vt:lpstr>
      <vt:lpstr>Stages of matching The need to double-check</vt:lpstr>
      <vt:lpstr>19. dia</vt:lpstr>
      <vt:lpstr>20. dia</vt:lpstr>
      <vt:lpstr>21. dia</vt:lpstr>
      <vt:lpstr>Decision heuristics for manual matching</vt:lpstr>
      <vt:lpstr>The numbers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Zsófi</dc:creator>
  <cp:lastModifiedBy>Zsófi</cp:lastModifiedBy>
  <cp:revision>140</cp:revision>
  <dcterms:created xsi:type="dcterms:W3CDTF">2014-03-14T08:20:05Z</dcterms:created>
  <dcterms:modified xsi:type="dcterms:W3CDTF">2014-03-17T19:31:55Z</dcterms:modified>
</cp:coreProperties>
</file>