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2" r:id="rId4"/>
    <p:sldId id="259" r:id="rId5"/>
    <p:sldId id="258" r:id="rId6"/>
    <p:sldId id="264" r:id="rId7"/>
    <p:sldId id="263" r:id="rId8"/>
    <p:sldId id="265" r:id="rId9"/>
    <p:sldId id="266" r:id="rId10"/>
    <p:sldId id="260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6323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1398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38994-3947-435A-8219-8FBE801AA241}" type="datetimeFigureOut">
              <a:rPr lang="en-GB" smtClean="0"/>
              <a:t>17/03/2014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CED7E-FD0B-4433-9A12-D44C057A2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858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508EA-D1DC-4CC0-B987-92A9DFB5D065}" type="datetime1">
              <a:rPr lang="en-GB" smtClean="0"/>
              <a:t>17/03/2014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53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36C4-650A-4C30-9EC9-F1A8B3FAE47B}" type="datetime1">
              <a:rPr lang="en-GB" smtClean="0"/>
              <a:t>17/03/2014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29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7235-B633-4113-8E66-3AF3D130BE7C}" type="datetime1">
              <a:rPr lang="en-GB" smtClean="0"/>
              <a:t>17/03/2014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06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40F8-8CE4-4FB1-BACE-5CE2902645BE}" type="datetime1">
              <a:rPr lang="en-GB" smtClean="0"/>
              <a:t>17/03/2014</a:t>
            </a:fld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58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1E48E-0776-4629-81F2-306E1428EB43}" type="datetime1">
              <a:rPr lang="en-GB" smtClean="0"/>
              <a:t>17/03/2014</a:t>
            </a:fld>
            <a:endParaRPr lang="en-GB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94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3B46-B9D2-475B-A014-5FE6FC3017DC}" type="datetime1">
              <a:rPr lang="en-GB" smtClean="0"/>
              <a:t>17/03/2014</a:t>
            </a:fld>
            <a:endParaRPr lang="en-GB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82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9F85-E4C0-4FA6-A487-80A77293FA5F}" type="datetime1">
              <a:rPr lang="en-GB" smtClean="0"/>
              <a:t>17/03/2014</a:t>
            </a:fld>
            <a:endParaRPr lang="en-GB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13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FEE95-BC01-4A2C-A43D-B39C709916F2}" type="datetime1">
              <a:rPr lang="en-GB" smtClean="0"/>
              <a:t>17/03/2014</a:t>
            </a:fld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2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AE7A0-16B7-4961-9303-07BF76E8FE37}" type="datetime1">
              <a:rPr lang="en-GB" smtClean="0"/>
              <a:t>17/03/2014</a:t>
            </a:fld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976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65042-AFCB-40F5-A900-DEFAFFED5CDB}" type="datetime1">
              <a:rPr lang="en-GB" smtClean="0"/>
              <a:t>17/03/2014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35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1D34-7340-4496-9061-CF9342BABE21}" type="datetime1">
              <a:rPr lang="en-GB" smtClean="0"/>
              <a:t>17/03/2014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81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A82A1-9FBA-46EF-B7E3-BA3CA4AD15CF}" type="datetime1">
              <a:rPr lang="en-GB" smtClean="0"/>
              <a:t>17/03/2014</a:t>
            </a:fld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3D5B6-A533-4659-B07B-04368BFE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54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GB" noProof="0" dirty="0" smtClean="0"/>
              <a:t>Within-country electoral context:</a:t>
            </a:r>
            <a:br>
              <a:rPr lang="en-GB" noProof="0" dirty="0" smtClean="0"/>
            </a:br>
            <a:r>
              <a:rPr lang="en-GB" noProof="0" dirty="0" smtClean="0"/>
              <a:t>candidates heterogeneity as determinant of voting behaviour</a:t>
            </a:r>
            <a:endParaRPr lang="en-GB" noProof="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03648" y="4437112"/>
            <a:ext cx="6400800" cy="625624"/>
          </a:xfrm>
        </p:spPr>
        <p:txBody>
          <a:bodyPr>
            <a:normAutofit fontScale="55000" lnSpcReduction="20000"/>
          </a:bodyPr>
          <a:lstStyle/>
          <a:p>
            <a:r>
              <a:rPr lang="en-GB" noProof="0" dirty="0" err="1" smtClean="0"/>
              <a:t>Mikolaj</a:t>
            </a:r>
            <a:r>
              <a:rPr lang="en-GB" noProof="0" dirty="0" smtClean="0"/>
              <a:t> </a:t>
            </a:r>
            <a:r>
              <a:rPr lang="en-GB" noProof="0" dirty="0" err="1" smtClean="0"/>
              <a:t>Czesnik</a:t>
            </a:r>
            <a:endParaRPr lang="en-GB" noProof="0" dirty="0" smtClean="0"/>
          </a:p>
          <a:p>
            <a:r>
              <a:rPr lang="en-GB" noProof="0" dirty="0" smtClean="0"/>
              <a:t>Polish National Election Study</a:t>
            </a:r>
            <a:endParaRPr lang="en-GB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95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Research problem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Context as an important determinant of voting behaviour (e.g. the True European Voter project, done within the COST framework)</a:t>
            </a:r>
          </a:p>
          <a:p>
            <a:r>
              <a:rPr lang="en-GB" noProof="0" dirty="0" smtClean="0"/>
              <a:t>The problem of within-country electoral context</a:t>
            </a:r>
          </a:p>
          <a:p>
            <a:r>
              <a:rPr lang="en-GB" noProof="0" dirty="0" smtClean="0"/>
              <a:t>Candidates constitute such a context</a:t>
            </a:r>
          </a:p>
          <a:p>
            <a:r>
              <a:rPr lang="en-GB" noProof="0" dirty="0" smtClean="0"/>
              <a:t>Female candidates and representation</a:t>
            </a:r>
            <a:endParaRPr lang="en-GB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7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Research questions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What is the impact of the candidates on voting behaviour?</a:t>
            </a:r>
          </a:p>
          <a:p>
            <a:r>
              <a:rPr lang="en-GB" noProof="0" dirty="0" smtClean="0"/>
              <a:t>How their features and characteristics influence voting behaviour?</a:t>
            </a:r>
          </a:p>
          <a:p>
            <a:r>
              <a:rPr lang="en-GB" noProof="0" dirty="0" smtClean="0"/>
              <a:t>Does gender balance (on the list) influence voting behaviour?</a:t>
            </a:r>
            <a:endParaRPr lang="en-GB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5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Theory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On the one hand, classical accounts suggest that who are the candidates, how many they are etc., matters (starting from Downs 1957)</a:t>
            </a:r>
          </a:p>
          <a:p>
            <a:r>
              <a:rPr lang="en-GB" noProof="0" dirty="0" smtClean="0"/>
              <a:t>On the other hand, knowledge about Polish elections, candidates and voters suggests that this element of electoral politics in Poland does not matter at all</a:t>
            </a:r>
            <a:endParaRPr lang="en-GB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11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Hypotheses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H1: Candidates heterogeneity in the constituency increases voter turnout </a:t>
            </a:r>
            <a:r>
              <a:rPr lang="en-GB" noProof="0" dirty="0" smtClean="0">
                <a:sym typeface="Wingdings" panose="05000000000000000000" pitchFamily="2" charset="2"/>
              </a:rPr>
              <a:t>(the higher the heterogeneity, the higher the </a:t>
            </a:r>
            <a:r>
              <a:rPr lang="en-GB" noProof="0" dirty="0" err="1" smtClean="0">
                <a:sym typeface="Wingdings" panose="05000000000000000000" pitchFamily="2" charset="2"/>
              </a:rPr>
              <a:t>vt</a:t>
            </a:r>
            <a:r>
              <a:rPr lang="en-GB" noProof="0" dirty="0" smtClean="0">
                <a:sym typeface="Wingdings" panose="05000000000000000000" pitchFamily="2" charset="2"/>
              </a:rPr>
              <a:t>)</a:t>
            </a:r>
          </a:p>
          <a:p>
            <a:r>
              <a:rPr lang="en-GB" noProof="0" dirty="0" smtClean="0">
                <a:sym typeface="Wingdings" panose="05000000000000000000" pitchFamily="2" charset="2"/>
              </a:rPr>
              <a:t>H2: </a:t>
            </a:r>
            <a:r>
              <a:rPr lang="en-GB" noProof="0" dirty="0" smtClean="0"/>
              <a:t>Candidates heterogeneity on the party list increases support for this party list </a:t>
            </a:r>
            <a:r>
              <a:rPr lang="en-GB" noProof="0" dirty="0" smtClean="0">
                <a:sym typeface="Wingdings" panose="05000000000000000000" pitchFamily="2" charset="2"/>
              </a:rPr>
              <a:t>(the higher the heterogeneity, the higher the support)</a:t>
            </a:r>
            <a:endParaRPr lang="en-GB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98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Hypotheses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H1: T</a:t>
            </a:r>
            <a:r>
              <a:rPr lang="en-GB" noProof="0" dirty="0" smtClean="0">
                <a:sym typeface="Wingdings" panose="05000000000000000000" pitchFamily="2" charset="2"/>
              </a:rPr>
              <a:t>he more females on the lists (on constituency-level), the higher the v</a:t>
            </a:r>
            <a:r>
              <a:rPr lang="pl-PL" noProof="0" dirty="0" err="1" smtClean="0">
                <a:sym typeface="Wingdings" panose="05000000000000000000" pitchFamily="2" charset="2"/>
              </a:rPr>
              <a:t>oter</a:t>
            </a:r>
            <a:r>
              <a:rPr lang="pl-PL" noProof="0" dirty="0" smtClean="0">
                <a:sym typeface="Wingdings" panose="05000000000000000000" pitchFamily="2" charset="2"/>
              </a:rPr>
              <a:t> </a:t>
            </a:r>
            <a:r>
              <a:rPr lang="en-GB" noProof="0" dirty="0" smtClean="0">
                <a:sym typeface="Wingdings" panose="05000000000000000000" pitchFamily="2" charset="2"/>
              </a:rPr>
              <a:t>t</a:t>
            </a:r>
            <a:r>
              <a:rPr lang="pl-PL" noProof="0" dirty="0" err="1" smtClean="0">
                <a:sym typeface="Wingdings" panose="05000000000000000000" pitchFamily="2" charset="2"/>
              </a:rPr>
              <a:t>urnout</a:t>
            </a:r>
            <a:endParaRPr lang="en-GB" noProof="0" dirty="0" smtClean="0">
              <a:sym typeface="Wingdings" panose="05000000000000000000" pitchFamily="2" charset="2"/>
            </a:endParaRPr>
          </a:p>
          <a:p>
            <a:r>
              <a:rPr lang="en-GB" noProof="0" dirty="0" smtClean="0">
                <a:sym typeface="Wingdings" panose="05000000000000000000" pitchFamily="2" charset="2"/>
              </a:rPr>
              <a:t>H2: </a:t>
            </a:r>
            <a:r>
              <a:rPr lang="en-GB" noProof="0" dirty="0" smtClean="0"/>
              <a:t>T</a:t>
            </a:r>
            <a:r>
              <a:rPr lang="en-GB" noProof="0" dirty="0" smtClean="0">
                <a:sym typeface="Wingdings" panose="05000000000000000000" pitchFamily="2" charset="2"/>
              </a:rPr>
              <a:t>he more females on the list, the higher the support for this list</a:t>
            </a:r>
            <a:endParaRPr lang="en-GB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70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Research design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GB" noProof="0" dirty="0" smtClean="0"/>
              <a:t>Multi-level modelling; constituency level included in the analysis (on this level candidates’ hetero/homogeneity can be estimated</a:t>
            </a:r>
            <a:r>
              <a:rPr lang="en-GB" noProof="0" dirty="0" smtClean="0"/>
              <a:t>)</a:t>
            </a:r>
            <a:endParaRPr lang="en-GB" noProof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21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Research design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GB" noProof="0" dirty="0" smtClean="0"/>
              <a:t>Aggregate-level analysis:</a:t>
            </a:r>
            <a:endParaRPr lang="pl-PL" noProof="0" dirty="0" smtClean="0"/>
          </a:p>
          <a:p>
            <a:r>
              <a:rPr lang="en-GB" noProof="0" dirty="0" smtClean="0"/>
              <a:t>a</a:t>
            </a:r>
            <a:r>
              <a:rPr lang="en-GB" noProof="0" dirty="0" smtClean="0"/>
              <a:t>) is turnout higher in constituencies with higher % of </a:t>
            </a:r>
            <a:r>
              <a:rPr lang="en-GB" noProof="0" dirty="0" smtClean="0"/>
              <a:t>females?</a:t>
            </a:r>
            <a:endParaRPr lang="pl-PL" noProof="0" dirty="0" smtClean="0"/>
          </a:p>
          <a:p>
            <a:r>
              <a:rPr lang="en-GB" noProof="0" dirty="0" smtClean="0"/>
              <a:t>b</a:t>
            </a:r>
            <a:r>
              <a:rPr lang="en-GB" noProof="0" dirty="0" smtClean="0"/>
              <a:t>) does higher % of females on list increase support for this list</a:t>
            </a:r>
            <a:r>
              <a:rPr lang="en-GB" noProof="0" dirty="0" smtClean="0"/>
              <a:t>?</a:t>
            </a:r>
            <a:endParaRPr lang="en-GB" noProof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61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Research design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Individual-level analysis:</a:t>
            </a:r>
          </a:p>
          <a:p>
            <a:r>
              <a:rPr lang="en-GB" dirty="0" smtClean="0"/>
              <a:t>a) is probability of voting higher among voters from constituencies with higher % of females?</a:t>
            </a:r>
          </a:p>
          <a:p>
            <a:r>
              <a:rPr lang="en-GB" dirty="0" smtClean="0"/>
              <a:t>b) is probability of voting for particular party higher among voters from constituencies where list have higher % of females?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1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Data</a:t>
            </a:r>
            <a:endParaRPr lang="en-GB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EAST </a:t>
            </a:r>
            <a:r>
              <a:rPr lang="en-GB" noProof="0" dirty="0" err="1" smtClean="0"/>
              <a:t>PaC</a:t>
            </a:r>
            <a:r>
              <a:rPr lang="en-GB" noProof="0" dirty="0" smtClean="0"/>
              <a:t> data combined with the PNES data (exit-poll data and 'normal’ post-election survey; also official data)</a:t>
            </a:r>
            <a:endParaRPr lang="en-GB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07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12961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4800" dirty="0" err="1" smtClean="0"/>
              <a:t>Thanks</a:t>
            </a:r>
            <a:r>
              <a:rPr lang="pl-PL" sz="4800" dirty="0" smtClean="0"/>
              <a:t>!</a:t>
            </a:r>
            <a:endParaRPr lang="en-GB" sz="4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D5B6-A533-4659-B07B-04368BFED7A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1721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356</Words>
  <Application>Microsoft Office PowerPoint</Application>
  <PresentationFormat>Pokaz na ekranie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Within-country electoral context: candidates heterogeneity as determinant of voting behaviour</vt:lpstr>
      <vt:lpstr>Research problem</vt:lpstr>
      <vt:lpstr>Research questions</vt:lpstr>
      <vt:lpstr>Theory</vt:lpstr>
      <vt:lpstr>Hypotheses</vt:lpstr>
      <vt:lpstr>Hypotheses</vt:lpstr>
      <vt:lpstr>Research design</vt:lpstr>
      <vt:lpstr>Research design</vt:lpstr>
      <vt:lpstr>Research design</vt:lpstr>
      <vt:lpstr>Data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Within-country electoral context: candidates homogeneity as determinant of voting behaviour</dc:title>
  <dc:creator>USER3</dc:creator>
  <cp:lastModifiedBy>USER3</cp:lastModifiedBy>
  <cp:revision>24</cp:revision>
  <dcterms:created xsi:type="dcterms:W3CDTF">2014-03-04T09:46:22Z</dcterms:created>
  <dcterms:modified xsi:type="dcterms:W3CDTF">2014-03-17T20:14:51Z</dcterms:modified>
</cp:coreProperties>
</file>